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6"/>
  </p:notesMasterIdLst>
  <p:sldIdLst>
    <p:sldId id="256" r:id="rId2"/>
    <p:sldId id="257" r:id="rId3"/>
    <p:sldId id="356" r:id="rId4"/>
    <p:sldId id="357" r:id="rId5"/>
    <p:sldId id="308" r:id="rId6"/>
    <p:sldId id="315" r:id="rId7"/>
    <p:sldId id="325" r:id="rId8"/>
    <p:sldId id="326" r:id="rId9"/>
    <p:sldId id="336" r:id="rId10"/>
    <p:sldId id="353" r:id="rId11"/>
    <p:sldId id="354" r:id="rId12"/>
    <p:sldId id="350" r:id="rId13"/>
    <p:sldId id="344" r:id="rId14"/>
    <p:sldId id="345" r:id="rId15"/>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0"/>
    <a:srgbClr val="0070C0"/>
    <a:srgbClr val="2A93FB"/>
    <a:srgbClr val="40B0FF"/>
    <a:srgbClr val="1A5BAA"/>
    <a:srgbClr val="9BBB59"/>
    <a:srgbClr val="6C833E"/>
    <a:srgbClr val="594671"/>
    <a:srgbClr val="4F81BD"/>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93372" autoAdjust="0"/>
  </p:normalViewPr>
  <p:slideViewPr>
    <p:cSldViewPr>
      <p:cViewPr varScale="1">
        <p:scale>
          <a:sx n="108" d="100"/>
          <a:sy n="108" d="100"/>
        </p:scale>
        <p:origin x="816"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40B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c:v>
                </c:pt>
                <c:pt idx="5">
                  <c:v>2024 (прогноз)</c:v>
                </c:pt>
              </c:strCache>
            </c:strRef>
          </c:cat>
          <c:val>
            <c:numRef>
              <c:f>Лист1!$B$2:$B$7</c:f>
              <c:numCache>
                <c:formatCode>General</c:formatCode>
                <c:ptCount val="6"/>
                <c:pt idx="0">
                  <c:v>20007.900000000001</c:v>
                </c:pt>
                <c:pt idx="1">
                  <c:v>19075.8</c:v>
                </c:pt>
                <c:pt idx="2">
                  <c:v>19667.099999999999</c:v>
                </c:pt>
                <c:pt idx="3">
                  <c:v>20316.2</c:v>
                </c:pt>
                <c:pt idx="4">
                  <c:v>21149.1</c:v>
                </c:pt>
                <c:pt idx="5">
                  <c:v>22016.2</c:v>
                </c:pt>
              </c:numCache>
            </c:numRef>
          </c:val>
          <c:extLst>
            <c:ext xmlns:c16="http://schemas.microsoft.com/office/drawing/2014/chart" uri="{C3380CC4-5D6E-409C-BE32-E72D297353CC}">
              <c16:uniqueId val="{00000000-1730-495B-AE95-43B834021DA2}"/>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2A93F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2023(прогноз)45,3</c:v>
                </c:pt>
                <c:pt idx="5">
                  <c:v>2024 (прогноз)47,4</c:v>
                </c:pt>
              </c:strCache>
            </c:strRef>
          </c:cat>
          <c:val>
            <c:numRef>
              <c:f>Лист1!$B$2:$B$7</c:f>
              <c:numCache>
                <c:formatCode>General</c:formatCode>
                <c:ptCount val="6"/>
                <c:pt idx="0">
                  <c:v>41.4</c:v>
                </c:pt>
                <c:pt idx="1">
                  <c:v>39.6</c:v>
                </c:pt>
                <c:pt idx="2">
                  <c:v>41.6</c:v>
                </c:pt>
                <c:pt idx="3">
                  <c:v>43.3</c:v>
                </c:pt>
                <c:pt idx="4">
                  <c:v>45.3</c:v>
                </c:pt>
                <c:pt idx="5">
                  <c:v>47.4</c:v>
                </c:pt>
              </c:numCache>
            </c:numRef>
          </c:val>
          <c:extLst>
            <c:ext xmlns:c16="http://schemas.microsoft.com/office/drawing/2014/chart" uri="{C3380CC4-5D6E-409C-BE32-E72D297353CC}">
              <c16:uniqueId val="{00000000-738A-4819-9B3B-2A352093253F}"/>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44775605513301E-2"/>
          <c:y val="5.0600583101995035E-2"/>
          <c:w val="0.93008784809695821"/>
          <c:h val="0.80715898643446182"/>
        </c:manualLayout>
      </c:layout>
      <c:barChart>
        <c:barDir val="col"/>
        <c:grouping val="clustered"/>
        <c:varyColors val="0"/>
        <c:ser>
          <c:idx val="0"/>
          <c:order val="0"/>
          <c:tx>
            <c:strRef>
              <c:f>Лист1!$B$1</c:f>
              <c:strCache>
                <c:ptCount val="1"/>
                <c:pt idx="0">
                  <c:v>Ряд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c:v>
                </c:pt>
                <c:pt idx="5">
                  <c:v>2024 (прогноз)</c:v>
                </c:pt>
              </c:strCache>
            </c:strRef>
          </c:cat>
          <c:val>
            <c:numRef>
              <c:f>Лист1!$B$2:$B$7</c:f>
              <c:numCache>
                <c:formatCode>General</c:formatCode>
                <c:ptCount val="6"/>
                <c:pt idx="0">
                  <c:v>2959</c:v>
                </c:pt>
                <c:pt idx="1">
                  <c:v>3202.8</c:v>
                </c:pt>
                <c:pt idx="2">
                  <c:v>3687.8</c:v>
                </c:pt>
                <c:pt idx="3">
                  <c:v>4033.8</c:v>
                </c:pt>
                <c:pt idx="4">
                  <c:v>4443.1000000000004</c:v>
                </c:pt>
                <c:pt idx="5">
                  <c:v>4735.6000000000004</c:v>
                </c:pt>
              </c:numCache>
            </c:numRef>
          </c:val>
          <c:extLst>
            <c:ext xmlns:c16="http://schemas.microsoft.com/office/drawing/2014/chart" uri="{C3380CC4-5D6E-409C-BE32-E72D297353CC}">
              <c16:uniqueId val="{00000000-F6CA-4C2B-A527-F06C512C5310}"/>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44775605513301E-2"/>
          <c:y val="5.0600583101995035E-2"/>
          <c:w val="0.9540878776068088"/>
          <c:h val="0.80715898643446182"/>
        </c:manualLayout>
      </c:layout>
      <c:barChart>
        <c:barDir val="col"/>
        <c:grouping val="clustered"/>
        <c:varyColors val="0"/>
        <c:ser>
          <c:idx val="0"/>
          <c:order val="0"/>
          <c:tx>
            <c:strRef>
              <c:f>Лист1!$B$1</c:f>
              <c:strCache>
                <c:ptCount val="1"/>
                <c:pt idx="0">
                  <c:v>Ряд 1</c:v>
                </c:pt>
              </c:strCache>
            </c:strRef>
          </c:tx>
          <c:spPr>
            <a:solidFill>
              <a:srgbClr val="0054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c:v>
                </c:pt>
                <c:pt idx="5">
                  <c:v>2024 (прогноз)</c:v>
                </c:pt>
              </c:strCache>
            </c:strRef>
          </c:cat>
          <c:val>
            <c:numRef>
              <c:f>Лист1!$B$2:$B$7</c:f>
              <c:numCache>
                <c:formatCode>General</c:formatCode>
                <c:ptCount val="6"/>
                <c:pt idx="0">
                  <c:v>10117</c:v>
                </c:pt>
                <c:pt idx="1">
                  <c:v>11277</c:v>
                </c:pt>
                <c:pt idx="2">
                  <c:v>13098</c:v>
                </c:pt>
                <c:pt idx="3">
                  <c:v>14800</c:v>
                </c:pt>
                <c:pt idx="4">
                  <c:v>16488</c:v>
                </c:pt>
                <c:pt idx="5">
                  <c:v>18250</c:v>
                </c:pt>
              </c:numCache>
            </c:numRef>
          </c:val>
          <c:extLst>
            <c:ext xmlns:c16="http://schemas.microsoft.com/office/drawing/2014/chart" uri="{C3380CC4-5D6E-409C-BE32-E72D297353CC}">
              <c16:uniqueId val="{00000000-B164-4341-81D4-11B7A147E3A4}"/>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40B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 </c:v>
                </c:pt>
                <c:pt idx="3">
                  <c:v>2022 (прогноз)</c:v>
                </c:pt>
                <c:pt idx="4">
                  <c:v>2023(прогноз)</c:v>
                </c:pt>
                <c:pt idx="5">
                  <c:v>2024 (прогноз)</c:v>
                </c:pt>
              </c:strCache>
            </c:strRef>
          </c:cat>
          <c:val>
            <c:numRef>
              <c:f>Лист1!$B$2:$B$7</c:f>
              <c:numCache>
                <c:formatCode>General</c:formatCode>
                <c:ptCount val="6"/>
                <c:pt idx="0">
                  <c:v>6.59</c:v>
                </c:pt>
                <c:pt idx="1">
                  <c:v>10.090999999999999</c:v>
                </c:pt>
                <c:pt idx="2">
                  <c:v>9</c:v>
                </c:pt>
                <c:pt idx="3">
                  <c:v>8.5</c:v>
                </c:pt>
                <c:pt idx="4">
                  <c:v>8</c:v>
                </c:pt>
                <c:pt idx="5">
                  <c:v>7</c:v>
                </c:pt>
              </c:numCache>
            </c:numRef>
          </c:val>
          <c:extLst>
            <c:ext xmlns:c16="http://schemas.microsoft.com/office/drawing/2014/chart" uri="{C3380CC4-5D6E-409C-BE32-E72D297353CC}">
              <c16:uniqueId val="{00000000-7B4D-4D88-B1B6-9C309E4BB173}"/>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c:v>
                </c:pt>
                <c:pt idx="5">
                  <c:v>2024 (прогноз)</c:v>
                </c:pt>
              </c:strCache>
            </c:strRef>
          </c:cat>
          <c:val>
            <c:numRef>
              <c:f>Лист1!$B$2:$B$7</c:f>
              <c:numCache>
                <c:formatCode>General</c:formatCode>
                <c:ptCount val="6"/>
                <c:pt idx="0">
                  <c:v>1502.5</c:v>
                </c:pt>
                <c:pt idx="1">
                  <c:v>1624.1</c:v>
                </c:pt>
                <c:pt idx="2">
                  <c:v>1661.4</c:v>
                </c:pt>
                <c:pt idx="3">
                  <c:v>1732.9</c:v>
                </c:pt>
                <c:pt idx="4">
                  <c:v>1838.6</c:v>
                </c:pt>
                <c:pt idx="5">
                  <c:v>1932.4</c:v>
                </c:pt>
              </c:numCache>
            </c:numRef>
          </c:val>
          <c:extLst>
            <c:ext xmlns:c16="http://schemas.microsoft.com/office/drawing/2014/chart" uri="{C3380CC4-5D6E-409C-BE32-E72D297353CC}">
              <c16:uniqueId val="{00000000-D5AE-4B40-A41E-F13BD6F21308}"/>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82214176638329E-2"/>
          <c:y val="7.9517046360088703E-2"/>
          <c:w val="0.92391912881139571"/>
          <c:h val="0.71783515552782928"/>
        </c:manualLayout>
      </c:layout>
      <c:barChart>
        <c:barDir val="col"/>
        <c:grouping val="clustered"/>
        <c:varyColors val="0"/>
        <c:ser>
          <c:idx val="0"/>
          <c:order val="0"/>
          <c:tx>
            <c:strRef>
              <c:f>Лист1!$B$1</c:f>
              <c:strCache>
                <c:ptCount val="1"/>
                <c:pt idx="0">
                  <c:v>Ряд 1</c:v>
                </c:pt>
              </c:strCache>
            </c:strRef>
          </c:tx>
          <c:spPr>
            <a:solidFill>
              <a:srgbClr val="0054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2019</c:v>
                </c:pt>
                <c:pt idx="1">
                  <c:v>2020</c:v>
                </c:pt>
                <c:pt idx="2">
                  <c:v>2021 (очікуване)</c:v>
                </c:pt>
                <c:pt idx="3">
                  <c:v>2022 (прогноз)</c:v>
                </c:pt>
                <c:pt idx="4">
                  <c:v>2023(прогноз)</c:v>
                </c:pt>
                <c:pt idx="5">
                  <c:v>2024 (прогноз)</c:v>
                </c:pt>
              </c:strCache>
            </c:strRef>
          </c:cat>
          <c:val>
            <c:numRef>
              <c:f>Лист1!$B$2:$B$7</c:f>
              <c:numCache>
                <c:formatCode>General</c:formatCode>
                <c:ptCount val="6"/>
                <c:pt idx="0">
                  <c:v>26.1</c:v>
                </c:pt>
                <c:pt idx="1">
                  <c:v>13.7</c:v>
                </c:pt>
                <c:pt idx="2">
                  <c:v>13.9</c:v>
                </c:pt>
                <c:pt idx="3">
                  <c:v>14</c:v>
                </c:pt>
                <c:pt idx="4">
                  <c:v>14.2</c:v>
                </c:pt>
                <c:pt idx="5">
                  <c:v>14.3</c:v>
                </c:pt>
              </c:numCache>
            </c:numRef>
          </c:val>
          <c:extLst>
            <c:ext xmlns:c16="http://schemas.microsoft.com/office/drawing/2014/chart" uri="{C3380CC4-5D6E-409C-BE32-E72D297353CC}">
              <c16:uniqueId val="{00000000-F1BF-41D8-B24B-7A114A82B8E2}"/>
            </c:ext>
          </c:extLst>
        </c:ser>
        <c:dLbls>
          <c:showLegendKey val="0"/>
          <c:showVal val="0"/>
          <c:showCatName val="0"/>
          <c:showSerName val="0"/>
          <c:showPercent val="0"/>
          <c:showBubbleSize val="0"/>
        </c:dLbls>
        <c:gapWidth val="219"/>
        <c:overlap val="-27"/>
        <c:axId val="802643384"/>
        <c:axId val="802658800"/>
      </c:barChart>
      <c:catAx>
        <c:axId val="80264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ru-RU"/>
          </a:p>
        </c:txPr>
        <c:crossAx val="802658800"/>
        <c:crosses val="autoZero"/>
        <c:auto val="1"/>
        <c:lblAlgn val="ctr"/>
        <c:lblOffset val="100"/>
        <c:noMultiLvlLbl val="0"/>
      </c:catAx>
      <c:valAx>
        <c:axId val="802658800"/>
        <c:scaling>
          <c:orientation val="minMax"/>
        </c:scaling>
        <c:delete val="1"/>
        <c:axPos val="l"/>
        <c:numFmt formatCode="General" sourceLinked="1"/>
        <c:majorTickMark val="none"/>
        <c:minorTickMark val="none"/>
        <c:tickLblPos val="nextTo"/>
        <c:crossAx val="80264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77183961905725E-2"/>
          <c:y val="0.17812500000000001"/>
          <c:w val="0.39253602998910869"/>
          <c:h val="0.76268282480314964"/>
        </c:manualLayout>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53-4698-BDEF-8B2966EF3E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6053-4698-BDEF-8B2966EF3E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7E-4652-91CD-D727D27C44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7E-4652-91CD-D727D27C44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67E-4652-91CD-D727D27C44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67E-4652-91CD-D727D27C44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67E-4652-91CD-D727D27C445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3-6053-4698-BDEF-8B2966EF3E4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67E-4652-91CD-D727D27C4454}"/>
              </c:ext>
            </c:extLst>
          </c:dPt>
          <c:dLbls>
            <c:dLbl>
              <c:idx val="0"/>
              <c:layout>
                <c:manualLayout>
                  <c:x val="-1.557622653934804E-2"/>
                  <c:y val="-1.9619340551181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53-4698-BDEF-8B2966EF3E4F}"/>
                </c:ext>
              </c:extLst>
            </c:dLbl>
            <c:dLbl>
              <c:idx val="1"/>
              <c:layout>
                <c:manualLayout>
                  <c:x val="6.256680428560573E-3"/>
                  <c:y val="-2.9899852362204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53-4698-BDEF-8B2966EF3E4F}"/>
                </c:ext>
              </c:extLst>
            </c:dLbl>
            <c:dLbl>
              <c:idx val="4"/>
              <c:layout>
                <c:manualLayout>
                  <c:x val="-8.3560003546009468E-2"/>
                  <c:y val="6.4787647637795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7E-4652-91CD-D727D27C4454}"/>
                </c:ext>
              </c:extLst>
            </c:dLbl>
            <c:dLbl>
              <c:idx val="7"/>
              <c:layout>
                <c:manualLayout>
                  <c:x val="-7.2447506395481365E-2"/>
                  <c:y val="-0.168744094488188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53-4698-BDEF-8B2966EF3E4F}"/>
                </c:ext>
              </c:extLst>
            </c:dLbl>
            <c:dLbl>
              <c:idx val="8"/>
              <c:layout>
                <c:manualLayout>
                  <c:x val="9.359628682150907E-2"/>
                  <c:y val="-1.5544291338582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67E-4652-91CD-D727D27C44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УПРАВЛІННЯ З ПИТАНЬ КУЛЬТУРИ ТА ОХОРОНИ КУЛЬТУРНОЇ СПАДЩИНИ ММР</c:v>
                </c:pt>
                <c:pt idx="1">
                  <c:v>ВИКОНАВЧИЙ КОМІТЕТ ММР</c:v>
                </c:pt>
                <c:pt idx="2">
                  <c:v>ДЕПАРТАМЕНТ ЕНЕРГЕТИКИ, ЕНЕРГОЗБЕРЕЖЕННЯ ТА ЗАПРОВАДЖЕННЯ ІННОВАЦІЙНИХ ТЕХНОЛОГІЙ ММР</c:v>
                </c:pt>
                <c:pt idx="3">
                  <c:v>ДЕПАРТАМЕНТ ЖКГ ММР</c:v>
                </c:pt>
                <c:pt idx="4">
                  <c:v>АДМІНІСТРАЦІЯ ІНГУЛЬСЬКОГО РАЙОНУ ММР</c:v>
                </c:pt>
                <c:pt idx="5">
                  <c:v>УПРАВЛІННЯ КАПІТАЛЬНОГО БУДІВНИЦТВА ММР</c:v>
                </c:pt>
              </c:strCache>
            </c:strRef>
          </c:cat>
          <c:val>
            <c:numRef>
              <c:f>Лист1!$B$2:$B$7</c:f>
              <c:numCache>
                <c:formatCode>General</c:formatCode>
                <c:ptCount val="6"/>
                <c:pt idx="0">
                  <c:v>2</c:v>
                </c:pt>
                <c:pt idx="1">
                  <c:v>1</c:v>
                </c:pt>
                <c:pt idx="2">
                  <c:v>19</c:v>
                </c:pt>
                <c:pt idx="3">
                  <c:v>81</c:v>
                </c:pt>
                <c:pt idx="4">
                  <c:v>3</c:v>
                </c:pt>
                <c:pt idx="5">
                  <c:v>94</c:v>
                </c:pt>
              </c:numCache>
            </c:numRef>
          </c:val>
          <c:extLst>
            <c:ext xmlns:c16="http://schemas.microsoft.com/office/drawing/2014/chart" uri="{C3380CC4-5D6E-409C-BE32-E72D297353CC}">
              <c16:uniqueId val="{00000000-6053-4698-BDEF-8B2966EF3E4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597629239380972"/>
          <c:y val="0.12746407480314961"/>
          <c:w val="0.3008358450900433"/>
          <c:h val="0.85378592519685037"/>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DC5DA9-CC80-4A76-9B7C-A71AA8191674}" type="datetimeFigureOut">
              <a:rPr lang="ru-RU" smtClean="0"/>
              <a:pPr/>
              <a:t>15.11.2021</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D04512-6F39-4066-80E2-CF944726E65C}" type="slidenum">
              <a:rPr lang="ru-RU" smtClean="0"/>
              <a:pPr/>
              <a:t>‹#›</a:t>
            </a:fld>
            <a:endParaRPr lang="ru-RU"/>
          </a:p>
        </p:txBody>
      </p:sp>
    </p:spTree>
    <p:extLst>
      <p:ext uri="{BB962C8B-B14F-4D97-AF65-F5344CB8AC3E}">
        <p14:creationId xmlns:p14="http://schemas.microsoft.com/office/powerpoint/2010/main" val="365965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1</a:t>
            </a:fld>
            <a:endParaRPr lang="ru-RU"/>
          </a:p>
        </p:txBody>
      </p:sp>
    </p:spTree>
    <p:extLst>
      <p:ext uri="{BB962C8B-B14F-4D97-AF65-F5344CB8AC3E}">
        <p14:creationId xmlns:p14="http://schemas.microsoft.com/office/powerpoint/2010/main" val="175272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2</a:t>
            </a:fld>
            <a:endParaRPr lang="ru-RU"/>
          </a:p>
        </p:txBody>
      </p:sp>
    </p:spTree>
    <p:extLst>
      <p:ext uri="{BB962C8B-B14F-4D97-AF65-F5344CB8AC3E}">
        <p14:creationId xmlns:p14="http://schemas.microsoft.com/office/powerpoint/2010/main" val="242100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3</a:t>
            </a:fld>
            <a:endParaRPr lang="ru-RU"/>
          </a:p>
        </p:txBody>
      </p:sp>
    </p:spTree>
    <p:extLst>
      <p:ext uri="{BB962C8B-B14F-4D97-AF65-F5344CB8AC3E}">
        <p14:creationId xmlns:p14="http://schemas.microsoft.com/office/powerpoint/2010/main" val="22967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5</a:t>
            </a:fld>
            <a:endParaRPr lang="ru-RU"/>
          </a:p>
        </p:txBody>
      </p:sp>
    </p:spTree>
    <p:extLst>
      <p:ext uri="{BB962C8B-B14F-4D97-AF65-F5344CB8AC3E}">
        <p14:creationId xmlns:p14="http://schemas.microsoft.com/office/powerpoint/2010/main" val="254595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6</a:t>
            </a:fld>
            <a:endParaRPr lang="ru-RU"/>
          </a:p>
        </p:txBody>
      </p:sp>
    </p:spTree>
    <p:extLst>
      <p:ext uri="{BB962C8B-B14F-4D97-AF65-F5344CB8AC3E}">
        <p14:creationId xmlns:p14="http://schemas.microsoft.com/office/powerpoint/2010/main" val="383493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BD04512-6F39-4066-80E2-CF944726E65C}" type="slidenum">
              <a:rPr lang="ru-RU" smtClean="0"/>
              <a:pPr/>
              <a:t>13</a:t>
            </a:fld>
            <a:endParaRPr lang="ru-RU"/>
          </a:p>
        </p:txBody>
      </p:sp>
    </p:spTree>
    <p:extLst>
      <p:ext uri="{BB962C8B-B14F-4D97-AF65-F5344CB8AC3E}">
        <p14:creationId xmlns:p14="http://schemas.microsoft.com/office/powerpoint/2010/main" val="260477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A59E6A2-018C-4497-B5AC-C1EDE434FA27}" type="datetimeFigureOut">
              <a:rPr lang="ru-RU" smtClean="0"/>
              <a:pPr/>
              <a:t>15.11.2021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F11ED1-41AB-4CE0-B9B6-2D6E670138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A59E6A2-018C-4497-B5AC-C1EDE434FA27}" type="datetimeFigureOut">
              <a:rPr lang="ru-RU" smtClean="0"/>
              <a:pPr/>
              <a:t>15.11.2021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F11ED1-41AB-4CE0-B9B6-2D6E670138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5.wdp"/><Relationship Id="rId5" Type="http://schemas.openxmlformats.org/officeDocument/2006/relationships/image" Target="../media/image3.svg"/><Relationship Id="rId10" Type="http://schemas.openxmlformats.org/officeDocument/2006/relationships/image" Target="../media/image10.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9144000" cy="5143500"/>
          </a:xfrm>
          <a:prstGeom prst="rect">
            <a:avLst/>
          </a:prstGeom>
        </p:spPr>
      </p:pic>
      <p:sp>
        <p:nvSpPr>
          <p:cNvPr id="7" name="Прямоугольник 6"/>
          <p:cNvSpPr/>
          <p:nvPr/>
        </p:nvSpPr>
        <p:spPr>
          <a:xfrm>
            <a:off x="29894" y="-22125"/>
            <a:ext cx="9144000" cy="5149776"/>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latin typeface="Arial" panose="020B0604020202020204" pitchFamily="34" charset="0"/>
                <a:cs typeface="Arial" panose="020B0604020202020204" pitchFamily="34" charset="0"/>
              </a:rPr>
              <a:t>НА</a:t>
            </a:r>
            <a:endParaRPr lang="uk-UA" dirty="0"/>
          </a:p>
        </p:txBody>
      </p:sp>
      <p:pic>
        <p:nvPicPr>
          <p:cNvPr id="13" name="Рисунок 12" descr="Coat_of_arms_of_Nikolayev.svg.png"/>
          <p:cNvPicPr>
            <a:picLocks noChangeAspect="1"/>
          </p:cNvPicPr>
          <p:nvPr/>
        </p:nvPicPr>
        <p:blipFill>
          <a:blip r:embed="rId4" cstate="print"/>
          <a:stretch>
            <a:fillRect/>
          </a:stretch>
        </p:blipFill>
        <p:spPr>
          <a:xfrm>
            <a:off x="4257533" y="1301088"/>
            <a:ext cx="688723" cy="647615"/>
          </a:xfrm>
          <a:prstGeom prst="rect">
            <a:avLst/>
          </a:prstGeom>
        </p:spPr>
      </p:pic>
      <p:sp>
        <p:nvSpPr>
          <p:cNvPr id="3" name="TextBox 2"/>
          <p:cNvSpPr txBox="1"/>
          <p:nvPr/>
        </p:nvSpPr>
        <p:spPr>
          <a:xfrm>
            <a:off x="1475333" y="2122775"/>
            <a:ext cx="6192688"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ПРОГРАМА ЕКОНОМІЧНОГО </a:t>
            </a:r>
          </a:p>
          <a:p>
            <a:pPr algn="ctr"/>
            <a:r>
              <a:rPr lang="ru-RU" b="1" dirty="0">
                <a:latin typeface="Arial" panose="020B0604020202020204" pitchFamily="34" charset="0"/>
                <a:cs typeface="Arial" panose="020B0604020202020204" pitchFamily="34" charset="0"/>
              </a:rPr>
              <a:t>І</a:t>
            </a:r>
            <a:r>
              <a:rPr lang="ru-RU" b="1" dirty="0" smtClean="0">
                <a:latin typeface="Arial" panose="020B0604020202020204" pitchFamily="34" charset="0"/>
                <a:cs typeface="Arial" panose="020B0604020202020204" pitchFamily="34" charset="0"/>
              </a:rPr>
              <a:t> СОЦІАЛЬНОГО РОЗВИТКУ М. МИКОЛАЄВА </a:t>
            </a:r>
          </a:p>
        </p:txBody>
      </p:sp>
      <p:pic>
        <p:nvPicPr>
          <p:cNvPr id="24" name="Рисунок 23" descr="93076_1.jpg"/>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rcRect l="40047" t="63326" r="58287" b="31789"/>
          <a:stretch>
            <a:fillRect/>
          </a:stretch>
        </p:blipFill>
        <p:spPr>
          <a:xfrm>
            <a:off x="6217085" y="3631252"/>
            <a:ext cx="116374" cy="191932"/>
          </a:xfrm>
          <a:custGeom>
            <a:avLst/>
            <a:gdLst>
              <a:gd name="connsiteX0" fmla="*/ 115424 w 116374"/>
              <a:gd name="connsiteY0" fmla="*/ 0 h 191932"/>
              <a:gd name="connsiteX1" fmla="*/ 116374 w 116374"/>
              <a:gd name="connsiteY1" fmla="*/ 760 h 191932"/>
              <a:gd name="connsiteX2" fmla="*/ 0 w 116374"/>
              <a:gd name="connsiteY2" fmla="*/ 191932 h 191932"/>
              <a:gd name="connsiteX3" fmla="*/ 115424 w 116374"/>
              <a:gd name="connsiteY3" fmla="*/ 0 h 191932"/>
            </a:gdLst>
            <a:ahLst/>
            <a:cxnLst>
              <a:cxn ang="0">
                <a:pos x="connsiteX0" y="connsiteY0"/>
              </a:cxn>
              <a:cxn ang="0">
                <a:pos x="connsiteX1" y="connsiteY1"/>
              </a:cxn>
              <a:cxn ang="0">
                <a:pos x="connsiteX2" y="connsiteY2"/>
              </a:cxn>
              <a:cxn ang="0">
                <a:pos x="connsiteX3" y="connsiteY3"/>
              </a:cxn>
            </a:cxnLst>
            <a:rect l="l" t="t" r="r" b="b"/>
            <a:pathLst>
              <a:path w="116374" h="191932">
                <a:moveTo>
                  <a:pt x="115424" y="0"/>
                </a:moveTo>
                <a:lnTo>
                  <a:pt x="116374" y="760"/>
                </a:lnTo>
                <a:lnTo>
                  <a:pt x="0" y="191932"/>
                </a:lnTo>
                <a:lnTo>
                  <a:pt x="115424" y="0"/>
                </a:lnTo>
                <a:close/>
              </a:path>
            </a:pathLst>
          </a:custGeom>
        </p:spPr>
      </p:pic>
      <p:grpSp>
        <p:nvGrpSpPr>
          <p:cNvPr id="29" name="Рисунок 44" descr="Линейчатая диаграмма с тенденцией к повышению">
            <a:extLst>
              <a:ext uri="{FF2B5EF4-FFF2-40B4-BE49-F238E27FC236}">
                <a16:creationId xmlns:a16="http://schemas.microsoft.com/office/drawing/2014/main" id="{71EF547B-1A14-4C14-A21F-6A63B1D403E4}"/>
              </a:ext>
            </a:extLst>
          </p:cNvPr>
          <p:cNvGrpSpPr/>
          <p:nvPr/>
        </p:nvGrpSpPr>
        <p:grpSpPr>
          <a:xfrm>
            <a:off x="2750031" y="4199970"/>
            <a:ext cx="750382" cy="750382"/>
            <a:chOff x="10379640" y="1108416"/>
            <a:chExt cx="914400" cy="914400"/>
          </a:xfrm>
          <a:solidFill>
            <a:schemeClr val="bg1">
              <a:lumMod val="75000"/>
              <a:alpha val="51000"/>
            </a:schemeClr>
          </a:solidFill>
        </p:grpSpPr>
        <p:sp>
          <p:nvSpPr>
            <p:cNvPr id="30" name="Полилиния: фигура 247">
              <a:extLst>
                <a:ext uri="{FF2B5EF4-FFF2-40B4-BE49-F238E27FC236}">
                  <a16:creationId xmlns:a16="http://schemas.microsoft.com/office/drawing/2014/main" id="{91F59FCC-1B96-4CCE-BE41-FB5F744B8BD0}"/>
                </a:ext>
              </a:extLst>
            </p:cNvPr>
            <p:cNvSpPr/>
            <p:nvPr/>
          </p:nvSpPr>
          <p:spPr>
            <a:xfrm>
              <a:off x="10512990" y="1232241"/>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ru-UA"/>
            </a:p>
          </p:txBody>
        </p:sp>
        <p:sp>
          <p:nvSpPr>
            <p:cNvPr id="31" name="Полилиния: фигура 248">
              <a:extLst>
                <a:ext uri="{FF2B5EF4-FFF2-40B4-BE49-F238E27FC236}">
                  <a16:creationId xmlns:a16="http://schemas.microsoft.com/office/drawing/2014/main" id="{81351DF1-1C1E-4A3B-AE44-106DF79B8461}"/>
                </a:ext>
              </a:extLst>
            </p:cNvPr>
            <p:cNvSpPr/>
            <p:nvPr/>
          </p:nvSpPr>
          <p:spPr>
            <a:xfrm rot="-10800000">
              <a:off x="11027340" y="1232241"/>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ru-UA"/>
            </a:p>
          </p:txBody>
        </p:sp>
        <p:sp>
          <p:nvSpPr>
            <p:cNvPr id="32" name="Полилиния: фигура 249">
              <a:extLst>
                <a:ext uri="{FF2B5EF4-FFF2-40B4-BE49-F238E27FC236}">
                  <a16:creationId xmlns:a16="http://schemas.microsoft.com/office/drawing/2014/main" id="{39E6DA42-62A3-45C3-B8CC-EC3819857E4F}"/>
                </a:ext>
              </a:extLst>
            </p:cNvPr>
            <p:cNvSpPr/>
            <p:nvPr/>
          </p:nvSpPr>
          <p:spPr>
            <a:xfrm rot="-10800000">
              <a:off x="10827315" y="1422741"/>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ru-UA"/>
            </a:p>
          </p:txBody>
        </p:sp>
        <p:sp>
          <p:nvSpPr>
            <p:cNvPr id="33" name="Полилиния: фигура 250">
              <a:extLst>
                <a:ext uri="{FF2B5EF4-FFF2-40B4-BE49-F238E27FC236}">
                  <a16:creationId xmlns:a16="http://schemas.microsoft.com/office/drawing/2014/main" id="{4A41601C-8A8F-4602-BC97-88D597096544}"/>
                </a:ext>
              </a:extLst>
            </p:cNvPr>
            <p:cNvSpPr/>
            <p:nvPr/>
          </p:nvSpPr>
          <p:spPr>
            <a:xfrm rot="-10800000">
              <a:off x="10627290" y="1594191"/>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ru-UA"/>
            </a:p>
          </p:txBody>
        </p:sp>
        <p:sp>
          <p:nvSpPr>
            <p:cNvPr id="34" name="Полилиния: фигура 251">
              <a:extLst>
                <a:ext uri="{FF2B5EF4-FFF2-40B4-BE49-F238E27FC236}">
                  <a16:creationId xmlns:a16="http://schemas.microsoft.com/office/drawing/2014/main" id="{CEF18A66-807C-4CBA-9D82-127DB92B91F6}"/>
                </a:ext>
              </a:extLst>
            </p:cNvPr>
            <p:cNvSpPr/>
            <p:nvPr/>
          </p:nvSpPr>
          <p:spPr>
            <a:xfrm>
              <a:off x="10623384" y="1232241"/>
              <a:ext cx="308705" cy="30870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grpFill/>
            <a:ln w="9525" cap="flat">
              <a:noFill/>
              <a:prstDash val="solid"/>
              <a:miter/>
            </a:ln>
          </p:spPr>
          <p:txBody>
            <a:bodyPr rtlCol="0" anchor="ctr"/>
            <a:lstStyle/>
            <a:p>
              <a:endParaRPr lang="ru-UA"/>
            </a:p>
          </p:txBody>
        </p:sp>
      </p:grpSp>
      <p:grpSp>
        <p:nvGrpSpPr>
          <p:cNvPr id="35" name="Рисунок 56" descr="Статистика">
            <a:extLst>
              <a:ext uri="{FF2B5EF4-FFF2-40B4-BE49-F238E27FC236}">
                <a16:creationId xmlns:a16="http://schemas.microsoft.com/office/drawing/2014/main" id="{0E1925ED-4AB5-4AD2-9A44-7B952A236E42}"/>
              </a:ext>
            </a:extLst>
          </p:cNvPr>
          <p:cNvGrpSpPr/>
          <p:nvPr/>
        </p:nvGrpSpPr>
        <p:grpSpPr>
          <a:xfrm>
            <a:off x="4559119" y="4223791"/>
            <a:ext cx="680148" cy="680148"/>
            <a:chOff x="5441783" y="1146177"/>
            <a:chExt cx="914400" cy="914400"/>
          </a:xfrm>
          <a:solidFill>
            <a:schemeClr val="bg1">
              <a:lumMod val="75000"/>
              <a:alpha val="51000"/>
            </a:schemeClr>
          </a:solidFill>
        </p:grpSpPr>
        <p:sp>
          <p:nvSpPr>
            <p:cNvPr id="36" name="Полилиния: фигура 271">
              <a:extLst>
                <a:ext uri="{FF2B5EF4-FFF2-40B4-BE49-F238E27FC236}">
                  <a16:creationId xmlns:a16="http://schemas.microsoft.com/office/drawing/2014/main" id="{BBC6BC5B-7FA6-4312-B420-C9086B5885B7}"/>
                </a:ext>
              </a:extLst>
            </p:cNvPr>
            <p:cNvSpPr/>
            <p:nvPr/>
          </p:nvSpPr>
          <p:spPr>
            <a:xfrm>
              <a:off x="5679749" y="1269946"/>
              <a:ext cx="524033" cy="571555"/>
            </a:xfrm>
            <a:custGeom>
              <a:avLst/>
              <a:gdLst>
                <a:gd name="connsiteX0" fmla="*/ 524033 w 524033"/>
                <a:gd name="connsiteY0" fmla="*/ 66730 h 571555"/>
                <a:gd name="connsiteX1" fmla="*/ 457414 w 524033"/>
                <a:gd name="connsiteY1" fmla="*/ 0 h 571555"/>
                <a:gd name="connsiteX2" fmla="*/ 390683 w 524033"/>
                <a:gd name="connsiteY2" fmla="*/ 66620 h 571555"/>
                <a:gd name="connsiteX3" fmla="*/ 420973 w 524033"/>
                <a:gd name="connsiteY3" fmla="*/ 122547 h 571555"/>
                <a:gd name="connsiteX4" fmla="*/ 371633 w 524033"/>
                <a:gd name="connsiteY4" fmla="*/ 266755 h 571555"/>
                <a:gd name="connsiteX5" fmla="*/ 371633 w 524033"/>
                <a:gd name="connsiteY5" fmla="*/ 266755 h 571555"/>
                <a:gd name="connsiteX6" fmla="*/ 333533 w 524033"/>
                <a:gd name="connsiteY6" fmla="*/ 278662 h 571555"/>
                <a:gd name="connsiteX7" fmla="*/ 234092 w 524033"/>
                <a:gd name="connsiteY7" fmla="*/ 204081 h 571555"/>
                <a:gd name="connsiteX8" fmla="*/ 194632 w 524033"/>
                <a:gd name="connsiteY8" fmla="*/ 118442 h 571555"/>
                <a:gd name="connsiteX9" fmla="*/ 108994 w 524033"/>
                <a:gd name="connsiteY9" fmla="*/ 157902 h 571555"/>
                <a:gd name="connsiteX10" fmla="*/ 134270 w 524033"/>
                <a:gd name="connsiteY10" fmla="*/ 236275 h 571555"/>
                <a:gd name="connsiteX11" fmla="*/ 70739 w 524033"/>
                <a:gd name="connsiteY11" fmla="*/ 438205 h 571555"/>
                <a:gd name="connsiteX12" fmla="*/ 66833 w 524033"/>
                <a:gd name="connsiteY12" fmla="*/ 438205 h 571555"/>
                <a:gd name="connsiteX13" fmla="*/ 0 w 524033"/>
                <a:gd name="connsiteY13" fmla="*/ 504721 h 571555"/>
                <a:gd name="connsiteX14" fmla="*/ 66516 w 524033"/>
                <a:gd name="connsiteY14" fmla="*/ 571555 h 571555"/>
                <a:gd name="connsiteX15" fmla="*/ 133349 w 524033"/>
                <a:gd name="connsiteY15" fmla="*/ 505038 h 571555"/>
                <a:gd name="connsiteX16" fmla="*/ 106553 w 524033"/>
                <a:gd name="connsiteY16" fmla="*/ 451445 h 571555"/>
                <a:gd name="connsiteX17" fmla="*/ 170656 w 524033"/>
                <a:gd name="connsiteY17" fmla="*/ 247705 h 571555"/>
                <a:gd name="connsiteX18" fmla="*/ 171608 w 524033"/>
                <a:gd name="connsiteY18" fmla="*/ 247705 h 571555"/>
                <a:gd name="connsiteX19" fmla="*/ 211232 w 524033"/>
                <a:gd name="connsiteY19" fmla="*/ 234561 h 571555"/>
                <a:gd name="connsiteX20" fmla="*/ 309816 w 524033"/>
                <a:gd name="connsiteY20" fmla="*/ 308380 h 571555"/>
                <a:gd name="connsiteX21" fmla="*/ 304958 w 524033"/>
                <a:gd name="connsiteY21" fmla="*/ 333430 h 571555"/>
                <a:gd name="connsiteX22" fmla="*/ 371608 w 524033"/>
                <a:gd name="connsiteY22" fmla="*/ 400131 h 571555"/>
                <a:gd name="connsiteX23" fmla="*/ 438308 w 524033"/>
                <a:gd name="connsiteY23" fmla="*/ 333483 h 571555"/>
                <a:gd name="connsiteX24" fmla="*/ 408209 w 524033"/>
                <a:gd name="connsiteY24" fmla="*/ 277709 h 571555"/>
                <a:gd name="connsiteX25" fmla="*/ 457358 w 524033"/>
                <a:gd name="connsiteY25" fmla="*/ 133405 h 571555"/>
                <a:gd name="connsiteX26" fmla="*/ 524033 w 524033"/>
                <a:gd name="connsiteY26" fmla="*/ 66730 h 57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4033" h="571555">
                  <a:moveTo>
                    <a:pt x="524033" y="66730"/>
                  </a:moveTo>
                  <a:cubicBezTo>
                    <a:pt x="524064" y="29907"/>
                    <a:pt x="494237" y="31"/>
                    <a:pt x="457414" y="0"/>
                  </a:cubicBezTo>
                  <a:cubicBezTo>
                    <a:pt x="420590" y="-30"/>
                    <a:pt x="390714" y="29796"/>
                    <a:pt x="390683" y="66620"/>
                  </a:cubicBezTo>
                  <a:cubicBezTo>
                    <a:pt x="390664" y="89186"/>
                    <a:pt x="402062" y="110232"/>
                    <a:pt x="420973" y="122547"/>
                  </a:cubicBezTo>
                  <a:lnTo>
                    <a:pt x="371633" y="266755"/>
                  </a:lnTo>
                  <a:lnTo>
                    <a:pt x="371633" y="266755"/>
                  </a:lnTo>
                  <a:cubicBezTo>
                    <a:pt x="358015" y="266740"/>
                    <a:pt x="344719" y="270895"/>
                    <a:pt x="333533" y="278662"/>
                  </a:cubicBezTo>
                  <a:lnTo>
                    <a:pt x="234092" y="204081"/>
                  </a:lnTo>
                  <a:cubicBezTo>
                    <a:pt x="246844" y="169536"/>
                    <a:pt x="229177" y="131194"/>
                    <a:pt x="194632" y="118442"/>
                  </a:cubicBezTo>
                  <a:cubicBezTo>
                    <a:pt x="160087" y="105690"/>
                    <a:pt x="121745" y="123356"/>
                    <a:pt x="108994" y="157902"/>
                  </a:cubicBezTo>
                  <a:cubicBezTo>
                    <a:pt x="98352" y="186730"/>
                    <a:pt x="108791" y="219097"/>
                    <a:pt x="134270" y="236275"/>
                  </a:cubicBezTo>
                  <a:lnTo>
                    <a:pt x="70739" y="438205"/>
                  </a:lnTo>
                  <a:lnTo>
                    <a:pt x="66833" y="438205"/>
                  </a:lnTo>
                  <a:cubicBezTo>
                    <a:pt x="30010" y="438118"/>
                    <a:pt x="88" y="467898"/>
                    <a:pt x="0" y="504721"/>
                  </a:cubicBezTo>
                  <a:cubicBezTo>
                    <a:pt x="-87" y="541545"/>
                    <a:pt x="29692" y="571468"/>
                    <a:pt x="66516" y="571555"/>
                  </a:cubicBezTo>
                  <a:cubicBezTo>
                    <a:pt x="103340" y="571643"/>
                    <a:pt x="133262" y="541862"/>
                    <a:pt x="133349" y="505038"/>
                  </a:cubicBezTo>
                  <a:cubicBezTo>
                    <a:pt x="133400" y="483941"/>
                    <a:pt x="123461" y="464064"/>
                    <a:pt x="106553" y="451445"/>
                  </a:cubicBezTo>
                  <a:lnTo>
                    <a:pt x="170656" y="247705"/>
                  </a:lnTo>
                  <a:lnTo>
                    <a:pt x="171608" y="247705"/>
                  </a:lnTo>
                  <a:cubicBezTo>
                    <a:pt x="185882" y="247679"/>
                    <a:pt x="199772" y="243071"/>
                    <a:pt x="211232" y="234561"/>
                  </a:cubicBezTo>
                  <a:lnTo>
                    <a:pt x="309816" y="308380"/>
                  </a:lnTo>
                  <a:cubicBezTo>
                    <a:pt x="306644" y="316352"/>
                    <a:pt x="304996" y="324849"/>
                    <a:pt x="304958" y="333430"/>
                  </a:cubicBezTo>
                  <a:cubicBezTo>
                    <a:pt x="304944" y="370254"/>
                    <a:pt x="334784" y="400117"/>
                    <a:pt x="371608" y="400131"/>
                  </a:cubicBezTo>
                  <a:cubicBezTo>
                    <a:pt x="408431" y="400145"/>
                    <a:pt x="438294" y="370305"/>
                    <a:pt x="438308" y="333483"/>
                  </a:cubicBezTo>
                  <a:cubicBezTo>
                    <a:pt x="438317" y="311007"/>
                    <a:pt x="427001" y="290038"/>
                    <a:pt x="408209" y="277709"/>
                  </a:cubicBezTo>
                  <a:lnTo>
                    <a:pt x="457358" y="133405"/>
                  </a:lnTo>
                  <a:cubicBezTo>
                    <a:pt x="494182" y="133405"/>
                    <a:pt x="524033" y="103554"/>
                    <a:pt x="524033" y="66730"/>
                  </a:cubicBezTo>
                  <a:close/>
                </a:path>
              </a:pathLst>
            </a:custGeom>
            <a:grpFill/>
            <a:ln w="9525" cap="flat">
              <a:noFill/>
              <a:prstDash val="solid"/>
              <a:miter/>
            </a:ln>
          </p:spPr>
          <p:txBody>
            <a:bodyPr rtlCol="0" anchor="ctr"/>
            <a:lstStyle/>
            <a:p>
              <a:endParaRPr lang="ru-UA"/>
            </a:p>
          </p:txBody>
        </p:sp>
        <p:sp>
          <p:nvSpPr>
            <p:cNvPr id="37" name="Полилиния: фигура 272">
              <a:extLst>
                <a:ext uri="{FF2B5EF4-FFF2-40B4-BE49-F238E27FC236}">
                  <a16:creationId xmlns:a16="http://schemas.microsoft.com/office/drawing/2014/main" id="{9597776E-0C0E-48AE-9B76-90A8B51538DD}"/>
                </a:ext>
              </a:extLst>
            </p:cNvPr>
            <p:cNvSpPr/>
            <p:nvPr/>
          </p:nvSpPr>
          <p:spPr>
            <a:xfrm>
              <a:off x="5575133" y="1270002"/>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ru-UA"/>
            </a:p>
          </p:txBody>
        </p:sp>
      </p:grpSp>
      <p:grpSp>
        <p:nvGrpSpPr>
          <p:cNvPr id="38" name="Рисунок 60" descr="Презентация с линейчатой диаграммой">
            <a:extLst>
              <a:ext uri="{FF2B5EF4-FFF2-40B4-BE49-F238E27FC236}">
                <a16:creationId xmlns:a16="http://schemas.microsoft.com/office/drawing/2014/main" id="{97762CD3-8F06-49AD-9A79-FEC547A06720}"/>
              </a:ext>
            </a:extLst>
          </p:cNvPr>
          <p:cNvGrpSpPr/>
          <p:nvPr/>
        </p:nvGrpSpPr>
        <p:grpSpPr>
          <a:xfrm>
            <a:off x="1193531" y="4240183"/>
            <a:ext cx="765663" cy="765663"/>
            <a:chOff x="6504017" y="1235148"/>
            <a:chExt cx="914400" cy="914400"/>
          </a:xfrm>
          <a:solidFill>
            <a:schemeClr val="bg1">
              <a:lumMod val="75000"/>
              <a:alpha val="51000"/>
            </a:schemeClr>
          </a:solidFill>
        </p:grpSpPr>
        <p:sp>
          <p:nvSpPr>
            <p:cNvPr id="39" name="Полилиния: фигура 277">
              <a:extLst>
                <a:ext uri="{FF2B5EF4-FFF2-40B4-BE49-F238E27FC236}">
                  <a16:creationId xmlns:a16="http://schemas.microsoft.com/office/drawing/2014/main" id="{D314EEAE-914A-489D-8F67-75486E68CF35}"/>
                </a:ext>
              </a:extLst>
            </p:cNvPr>
            <p:cNvSpPr/>
            <p:nvPr/>
          </p:nvSpPr>
          <p:spPr>
            <a:xfrm>
              <a:off x="6599267" y="1339923"/>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grpFill/>
            <a:ln w="9525" cap="flat">
              <a:noFill/>
              <a:prstDash val="solid"/>
              <a:miter/>
            </a:ln>
          </p:spPr>
          <p:txBody>
            <a:bodyPr rtlCol="0" anchor="ctr"/>
            <a:lstStyle/>
            <a:p>
              <a:endParaRPr lang="ru-UA"/>
            </a:p>
          </p:txBody>
        </p:sp>
        <p:sp>
          <p:nvSpPr>
            <p:cNvPr id="40" name="Полилиния: фигура 278">
              <a:extLst>
                <a:ext uri="{FF2B5EF4-FFF2-40B4-BE49-F238E27FC236}">
                  <a16:creationId xmlns:a16="http://schemas.microsoft.com/office/drawing/2014/main" id="{595B4777-7AE8-463A-8882-8045ABA7C21A}"/>
                </a:ext>
              </a:extLst>
            </p:cNvPr>
            <p:cNvSpPr/>
            <p:nvPr/>
          </p:nvSpPr>
          <p:spPr>
            <a:xfrm>
              <a:off x="7037417" y="1482798"/>
              <a:ext cx="76200" cy="266700"/>
            </a:xfrm>
            <a:custGeom>
              <a:avLst/>
              <a:gdLst>
                <a:gd name="connsiteX0" fmla="*/ 0 w 76200"/>
                <a:gd name="connsiteY0" fmla="*/ 0 h 266700"/>
                <a:gd name="connsiteX1" fmla="*/ 76200 w 76200"/>
                <a:gd name="connsiteY1" fmla="*/ 0 h 266700"/>
                <a:gd name="connsiteX2" fmla="*/ 76200 w 76200"/>
                <a:gd name="connsiteY2" fmla="*/ 266700 h 266700"/>
                <a:gd name="connsiteX3" fmla="*/ 0 w 762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76200" h="266700">
                  <a:moveTo>
                    <a:pt x="0" y="0"/>
                  </a:moveTo>
                  <a:lnTo>
                    <a:pt x="76200" y="0"/>
                  </a:lnTo>
                  <a:lnTo>
                    <a:pt x="76200" y="266700"/>
                  </a:lnTo>
                  <a:lnTo>
                    <a:pt x="0" y="266700"/>
                  </a:lnTo>
                  <a:close/>
                </a:path>
              </a:pathLst>
            </a:custGeom>
            <a:grpFill/>
            <a:ln w="9525" cap="flat">
              <a:noFill/>
              <a:prstDash val="solid"/>
              <a:miter/>
            </a:ln>
          </p:spPr>
          <p:txBody>
            <a:bodyPr rtlCol="0" anchor="ctr"/>
            <a:lstStyle/>
            <a:p>
              <a:endParaRPr lang="ru-UA"/>
            </a:p>
          </p:txBody>
        </p:sp>
        <p:sp>
          <p:nvSpPr>
            <p:cNvPr id="41" name="Полилиния: фигура 279">
              <a:extLst>
                <a:ext uri="{FF2B5EF4-FFF2-40B4-BE49-F238E27FC236}">
                  <a16:creationId xmlns:a16="http://schemas.microsoft.com/office/drawing/2014/main" id="{C5BBDFAD-FF87-4B60-B4BF-69752BA7CB03}"/>
                </a:ext>
              </a:extLst>
            </p:cNvPr>
            <p:cNvSpPr/>
            <p:nvPr/>
          </p:nvSpPr>
          <p:spPr>
            <a:xfrm>
              <a:off x="6923117" y="1568523"/>
              <a:ext cx="76200" cy="180975"/>
            </a:xfrm>
            <a:custGeom>
              <a:avLst/>
              <a:gdLst>
                <a:gd name="connsiteX0" fmla="*/ 0 w 76200"/>
                <a:gd name="connsiteY0" fmla="*/ 0 h 180975"/>
                <a:gd name="connsiteX1" fmla="*/ 76200 w 76200"/>
                <a:gd name="connsiteY1" fmla="*/ 0 h 180975"/>
                <a:gd name="connsiteX2" fmla="*/ 76200 w 76200"/>
                <a:gd name="connsiteY2" fmla="*/ 180975 h 180975"/>
                <a:gd name="connsiteX3" fmla="*/ 0 w 76200"/>
                <a:gd name="connsiteY3" fmla="*/ 180975 h 180975"/>
              </a:gdLst>
              <a:ahLst/>
              <a:cxnLst>
                <a:cxn ang="0">
                  <a:pos x="connsiteX0" y="connsiteY0"/>
                </a:cxn>
                <a:cxn ang="0">
                  <a:pos x="connsiteX1" y="connsiteY1"/>
                </a:cxn>
                <a:cxn ang="0">
                  <a:pos x="connsiteX2" y="connsiteY2"/>
                </a:cxn>
                <a:cxn ang="0">
                  <a:pos x="connsiteX3" y="connsiteY3"/>
                </a:cxn>
              </a:cxnLst>
              <a:rect l="l" t="t" r="r" b="b"/>
              <a:pathLst>
                <a:path w="76200" h="180975">
                  <a:moveTo>
                    <a:pt x="0" y="0"/>
                  </a:moveTo>
                  <a:lnTo>
                    <a:pt x="76200" y="0"/>
                  </a:lnTo>
                  <a:lnTo>
                    <a:pt x="76200" y="180975"/>
                  </a:lnTo>
                  <a:lnTo>
                    <a:pt x="0" y="180975"/>
                  </a:lnTo>
                  <a:close/>
                </a:path>
              </a:pathLst>
            </a:custGeom>
            <a:grpFill/>
            <a:ln w="9525" cap="flat">
              <a:noFill/>
              <a:prstDash val="solid"/>
              <a:miter/>
            </a:ln>
          </p:spPr>
          <p:txBody>
            <a:bodyPr rtlCol="0" anchor="ctr"/>
            <a:lstStyle/>
            <a:p>
              <a:endParaRPr lang="ru-UA"/>
            </a:p>
          </p:txBody>
        </p:sp>
        <p:sp>
          <p:nvSpPr>
            <p:cNvPr id="42" name="Полилиния: фигура 280">
              <a:extLst>
                <a:ext uri="{FF2B5EF4-FFF2-40B4-BE49-F238E27FC236}">
                  <a16:creationId xmlns:a16="http://schemas.microsoft.com/office/drawing/2014/main" id="{3B9E1741-1DF2-482F-97E9-888BBEB644C1}"/>
                </a:ext>
              </a:extLst>
            </p:cNvPr>
            <p:cNvSpPr/>
            <p:nvPr/>
          </p:nvSpPr>
          <p:spPr>
            <a:xfrm>
              <a:off x="6808817" y="1635198"/>
              <a:ext cx="76200" cy="114300"/>
            </a:xfrm>
            <a:custGeom>
              <a:avLst/>
              <a:gdLst>
                <a:gd name="connsiteX0" fmla="*/ 0 w 76200"/>
                <a:gd name="connsiteY0" fmla="*/ 0 h 114300"/>
                <a:gd name="connsiteX1" fmla="*/ 76200 w 76200"/>
                <a:gd name="connsiteY1" fmla="*/ 0 h 114300"/>
                <a:gd name="connsiteX2" fmla="*/ 76200 w 76200"/>
                <a:gd name="connsiteY2" fmla="*/ 114300 h 114300"/>
                <a:gd name="connsiteX3" fmla="*/ 0 w 762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76200" h="114300">
                  <a:moveTo>
                    <a:pt x="0" y="0"/>
                  </a:moveTo>
                  <a:lnTo>
                    <a:pt x="76200" y="0"/>
                  </a:lnTo>
                  <a:lnTo>
                    <a:pt x="76200" y="114300"/>
                  </a:lnTo>
                  <a:lnTo>
                    <a:pt x="0" y="114300"/>
                  </a:lnTo>
                  <a:close/>
                </a:path>
              </a:pathLst>
            </a:custGeom>
            <a:grpFill/>
            <a:ln w="9525" cap="flat">
              <a:noFill/>
              <a:prstDash val="solid"/>
              <a:miter/>
            </a:ln>
          </p:spPr>
          <p:txBody>
            <a:bodyPr rtlCol="0" anchor="ctr"/>
            <a:lstStyle/>
            <a:p>
              <a:endParaRPr lang="ru-UA"/>
            </a:p>
          </p:txBody>
        </p:sp>
      </p:grpSp>
      <p:grpSp>
        <p:nvGrpSpPr>
          <p:cNvPr id="48" name="Рисунок 68" descr="Диаграмма Венна">
            <a:extLst>
              <a:ext uri="{FF2B5EF4-FFF2-40B4-BE49-F238E27FC236}">
                <a16:creationId xmlns:a16="http://schemas.microsoft.com/office/drawing/2014/main" id="{8B0FEE85-8BA8-4622-BDEE-F9549143A954}"/>
              </a:ext>
            </a:extLst>
          </p:cNvPr>
          <p:cNvGrpSpPr/>
          <p:nvPr/>
        </p:nvGrpSpPr>
        <p:grpSpPr>
          <a:xfrm>
            <a:off x="7706212" y="4091175"/>
            <a:ext cx="843680" cy="843680"/>
            <a:chOff x="5567196" y="5867616"/>
            <a:chExt cx="914400" cy="914400"/>
          </a:xfrm>
          <a:solidFill>
            <a:schemeClr val="bg1">
              <a:lumMod val="75000"/>
              <a:alpha val="51000"/>
            </a:schemeClr>
          </a:solidFill>
        </p:grpSpPr>
        <p:sp>
          <p:nvSpPr>
            <p:cNvPr id="49" name="Полилиния: фигура 296">
              <a:extLst>
                <a:ext uri="{FF2B5EF4-FFF2-40B4-BE49-F238E27FC236}">
                  <a16:creationId xmlns:a16="http://schemas.microsoft.com/office/drawing/2014/main" id="{6FC7F805-093E-47F5-BD31-A435CFC6F75E}"/>
                </a:ext>
              </a:extLst>
            </p:cNvPr>
            <p:cNvSpPr/>
            <p:nvPr/>
          </p:nvSpPr>
          <p:spPr>
            <a:xfrm>
              <a:off x="5829133" y="6011348"/>
              <a:ext cx="390525" cy="249745"/>
            </a:xfrm>
            <a:custGeom>
              <a:avLst/>
              <a:gdLst>
                <a:gd name="connsiteX0" fmla="*/ 2381 w 390525"/>
                <a:gd name="connsiteY0" fmla="*/ 223838 h 249745"/>
                <a:gd name="connsiteX1" fmla="*/ 195263 w 390525"/>
                <a:gd name="connsiteY1" fmla="*/ 249746 h 249745"/>
                <a:gd name="connsiteX2" fmla="*/ 388144 w 390525"/>
                <a:gd name="connsiteY2" fmla="*/ 223838 h 249745"/>
                <a:gd name="connsiteX3" fmla="*/ 390525 w 390525"/>
                <a:gd name="connsiteY3" fmla="*/ 195263 h 249745"/>
                <a:gd name="connsiteX4" fmla="*/ 195263 w 390525"/>
                <a:gd name="connsiteY4" fmla="*/ 0 h 249745"/>
                <a:gd name="connsiteX5" fmla="*/ 0 w 390525"/>
                <a:gd name="connsiteY5" fmla="*/ 195263 h 249745"/>
                <a:gd name="connsiteX6" fmla="*/ 2381 w 390525"/>
                <a:gd name="connsiteY6" fmla="*/ 223838 h 24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249745">
                  <a:moveTo>
                    <a:pt x="2381" y="223838"/>
                  </a:moveTo>
                  <a:cubicBezTo>
                    <a:pt x="67255" y="202538"/>
                    <a:pt x="138309" y="212082"/>
                    <a:pt x="195263" y="249746"/>
                  </a:cubicBezTo>
                  <a:cubicBezTo>
                    <a:pt x="252216" y="212082"/>
                    <a:pt x="323270" y="202538"/>
                    <a:pt x="388144" y="223838"/>
                  </a:cubicBezTo>
                  <a:cubicBezTo>
                    <a:pt x="389661" y="214387"/>
                    <a:pt x="390456" y="204834"/>
                    <a:pt x="390525" y="195263"/>
                  </a:cubicBezTo>
                  <a:cubicBezTo>
                    <a:pt x="390525" y="87422"/>
                    <a:pt x="303103" y="0"/>
                    <a:pt x="195263" y="0"/>
                  </a:cubicBezTo>
                  <a:cubicBezTo>
                    <a:pt x="87422" y="0"/>
                    <a:pt x="0" y="87422"/>
                    <a:pt x="0" y="195263"/>
                  </a:cubicBezTo>
                  <a:cubicBezTo>
                    <a:pt x="69" y="204834"/>
                    <a:pt x="864" y="214387"/>
                    <a:pt x="2381" y="223838"/>
                  </a:cubicBezTo>
                  <a:close/>
                </a:path>
              </a:pathLst>
            </a:custGeom>
            <a:grpFill/>
            <a:ln w="9525" cap="flat">
              <a:noFill/>
              <a:prstDash val="solid"/>
              <a:miter/>
            </a:ln>
          </p:spPr>
          <p:txBody>
            <a:bodyPr rtlCol="0" anchor="ctr"/>
            <a:lstStyle/>
            <a:p>
              <a:endParaRPr lang="ru-UA"/>
            </a:p>
          </p:txBody>
        </p:sp>
        <p:sp>
          <p:nvSpPr>
            <p:cNvPr id="50" name="Полилиния: фигура 297">
              <a:extLst>
                <a:ext uri="{FF2B5EF4-FFF2-40B4-BE49-F238E27FC236}">
                  <a16:creationId xmlns:a16="http://schemas.microsoft.com/office/drawing/2014/main" id="{2E7CB81F-8980-412C-8160-65B552F76735}"/>
                </a:ext>
              </a:extLst>
            </p:cNvPr>
            <p:cNvSpPr/>
            <p:nvPr/>
          </p:nvSpPr>
          <p:spPr>
            <a:xfrm>
              <a:off x="6048780" y="6274524"/>
              <a:ext cx="294111" cy="368427"/>
            </a:xfrm>
            <a:custGeom>
              <a:avLst/>
              <a:gdLst>
                <a:gd name="connsiteX0" fmla="*/ 188785 w 294111"/>
                <a:gd name="connsiteY0" fmla="*/ 191 h 368427"/>
                <a:gd name="connsiteX1" fmla="*/ 72676 w 294111"/>
                <a:gd name="connsiteY1" fmla="*/ 133541 h 368427"/>
                <a:gd name="connsiteX2" fmla="*/ 76200 w 294111"/>
                <a:gd name="connsiteY2" fmla="*/ 173165 h 368427"/>
                <a:gd name="connsiteX3" fmla="*/ 0 w 294111"/>
                <a:gd name="connsiteY3" fmla="*/ 341186 h 368427"/>
                <a:gd name="connsiteX4" fmla="*/ 98869 w 294111"/>
                <a:gd name="connsiteY4" fmla="*/ 368427 h 368427"/>
                <a:gd name="connsiteX5" fmla="*/ 294112 w 294111"/>
                <a:gd name="connsiteY5" fmla="*/ 173335 h 368427"/>
                <a:gd name="connsiteX6" fmla="*/ 188785 w 294111"/>
                <a:gd name="connsiteY6" fmla="*/ 0 h 36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11" h="368427">
                  <a:moveTo>
                    <a:pt x="188785" y="191"/>
                  </a:moveTo>
                  <a:cubicBezTo>
                    <a:pt x="169913" y="58629"/>
                    <a:pt x="127963" y="106809"/>
                    <a:pt x="72676" y="133541"/>
                  </a:cubicBezTo>
                  <a:cubicBezTo>
                    <a:pt x="75012" y="146619"/>
                    <a:pt x="76191" y="159879"/>
                    <a:pt x="76200" y="173165"/>
                  </a:cubicBezTo>
                  <a:cubicBezTo>
                    <a:pt x="76210" y="237537"/>
                    <a:pt x="48435" y="298783"/>
                    <a:pt x="0" y="341186"/>
                  </a:cubicBezTo>
                  <a:cubicBezTo>
                    <a:pt x="29896" y="359017"/>
                    <a:pt x="64059" y="368430"/>
                    <a:pt x="98869" y="368427"/>
                  </a:cubicBezTo>
                  <a:cubicBezTo>
                    <a:pt x="206657" y="368469"/>
                    <a:pt x="294070" y="281123"/>
                    <a:pt x="294112" y="173335"/>
                  </a:cubicBezTo>
                  <a:cubicBezTo>
                    <a:pt x="294141" y="100417"/>
                    <a:pt x="253518" y="33566"/>
                    <a:pt x="188785" y="0"/>
                  </a:cubicBezTo>
                  <a:close/>
                </a:path>
              </a:pathLst>
            </a:custGeom>
            <a:grpFill/>
            <a:ln w="9525" cap="flat">
              <a:noFill/>
              <a:prstDash val="solid"/>
              <a:miter/>
            </a:ln>
          </p:spPr>
          <p:txBody>
            <a:bodyPr rtlCol="0" anchor="ctr"/>
            <a:lstStyle/>
            <a:p>
              <a:endParaRPr lang="ru-UA"/>
            </a:p>
          </p:txBody>
        </p:sp>
        <p:sp>
          <p:nvSpPr>
            <p:cNvPr id="51" name="Полилиния: фигура 298">
              <a:extLst>
                <a:ext uri="{FF2B5EF4-FFF2-40B4-BE49-F238E27FC236}">
                  <a16:creationId xmlns:a16="http://schemas.microsoft.com/office/drawing/2014/main" id="{E11AF0C2-3085-4DD3-AC44-4B099322C57F}"/>
                </a:ext>
              </a:extLst>
            </p:cNvPr>
            <p:cNvSpPr/>
            <p:nvPr/>
          </p:nvSpPr>
          <p:spPr>
            <a:xfrm>
              <a:off x="5960864" y="6296241"/>
              <a:ext cx="127063" cy="106013"/>
            </a:xfrm>
            <a:custGeom>
              <a:avLst/>
              <a:gdLst>
                <a:gd name="connsiteX0" fmla="*/ 127063 w 127063"/>
                <a:gd name="connsiteY0" fmla="*/ 95250 h 106013"/>
                <a:gd name="connsiteX1" fmla="*/ 63532 w 127063"/>
                <a:gd name="connsiteY1" fmla="*/ 0 h 106013"/>
                <a:gd name="connsiteX2" fmla="*/ 0 w 127063"/>
                <a:gd name="connsiteY2" fmla="*/ 95250 h 106013"/>
                <a:gd name="connsiteX3" fmla="*/ 127063 w 127063"/>
                <a:gd name="connsiteY3" fmla="*/ 95250 h 106013"/>
              </a:gdLst>
              <a:ahLst/>
              <a:cxnLst>
                <a:cxn ang="0">
                  <a:pos x="connsiteX0" y="connsiteY0"/>
                </a:cxn>
                <a:cxn ang="0">
                  <a:pos x="connsiteX1" y="connsiteY1"/>
                </a:cxn>
                <a:cxn ang="0">
                  <a:pos x="connsiteX2" y="connsiteY2"/>
                </a:cxn>
                <a:cxn ang="0">
                  <a:pos x="connsiteX3" y="connsiteY3"/>
                </a:cxn>
              </a:cxnLst>
              <a:rect l="l" t="t" r="r" b="b"/>
              <a:pathLst>
                <a:path w="127063" h="106013">
                  <a:moveTo>
                    <a:pt x="127063" y="95250"/>
                  </a:moveTo>
                  <a:cubicBezTo>
                    <a:pt x="115815" y="57895"/>
                    <a:pt x="93698" y="24735"/>
                    <a:pt x="63532" y="0"/>
                  </a:cubicBezTo>
                  <a:cubicBezTo>
                    <a:pt x="33365" y="24735"/>
                    <a:pt x="11248" y="57895"/>
                    <a:pt x="0" y="95250"/>
                  </a:cubicBezTo>
                  <a:cubicBezTo>
                    <a:pt x="41138" y="109601"/>
                    <a:pt x="85925" y="109601"/>
                    <a:pt x="127063" y="95250"/>
                  </a:cubicBezTo>
                  <a:close/>
                </a:path>
              </a:pathLst>
            </a:custGeom>
            <a:grpFill/>
            <a:ln w="9525" cap="flat">
              <a:noFill/>
              <a:prstDash val="solid"/>
              <a:miter/>
            </a:ln>
          </p:spPr>
          <p:txBody>
            <a:bodyPr rtlCol="0" anchor="ctr"/>
            <a:lstStyle/>
            <a:p>
              <a:endParaRPr lang="ru-UA"/>
            </a:p>
          </p:txBody>
        </p:sp>
        <p:sp>
          <p:nvSpPr>
            <p:cNvPr id="52" name="Полилиния: фигура 299">
              <a:extLst>
                <a:ext uri="{FF2B5EF4-FFF2-40B4-BE49-F238E27FC236}">
                  <a16:creationId xmlns:a16="http://schemas.microsoft.com/office/drawing/2014/main" id="{646DB4C8-1452-43BB-8BE3-A8BD169F1B3A}"/>
                </a:ext>
              </a:extLst>
            </p:cNvPr>
            <p:cNvSpPr/>
            <p:nvPr/>
          </p:nvSpPr>
          <p:spPr>
            <a:xfrm>
              <a:off x="5705859" y="6274904"/>
              <a:ext cx="294152" cy="368427"/>
            </a:xfrm>
            <a:custGeom>
              <a:avLst/>
              <a:gdLst>
                <a:gd name="connsiteX0" fmla="*/ 195283 w 294152"/>
                <a:gd name="connsiteY0" fmla="*/ 368237 h 368427"/>
                <a:gd name="connsiteX1" fmla="*/ 294153 w 294152"/>
                <a:gd name="connsiteY1" fmla="*/ 340995 h 368427"/>
                <a:gd name="connsiteX2" fmla="*/ 217953 w 294152"/>
                <a:gd name="connsiteY2" fmla="*/ 172974 h 368427"/>
                <a:gd name="connsiteX3" fmla="*/ 221477 w 294152"/>
                <a:gd name="connsiteY3" fmla="*/ 133350 h 368427"/>
                <a:gd name="connsiteX4" fmla="*/ 105367 w 294152"/>
                <a:gd name="connsiteY4" fmla="*/ 0 h 368427"/>
                <a:gd name="connsiteX5" fmla="*/ 21948 w 294152"/>
                <a:gd name="connsiteY5" fmla="*/ 263101 h 368427"/>
                <a:gd name="connsiteX6" fmla="*/ 195283 w 294152"/>
                <a:gd name="connsiteY6" fmla="*/ 368427 h 36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152" h="368427">
                  <a:moveTo>
                    <a:pt x="195283" y="368237"/>
                  </a:moveTo>
                  <a:cubicBezTo>
                    <a:pt x="230093" y="368239"/>
                    <a:pt x="264257" y="358827"/>
                    <a:pt x="294153" y="340995"/>
                  </a:cubicBezTo>
                  <a:cubicBezTo>
                    <a:pt x="245718" y="298593"/>
                    <a:pt x="217942" y="237347"/>
                    <a:pt x="217953" y="172974"/>
                  </a:cubicBezTo>
                  <a:cubicBezTo>
                    <a:pt x="217961" y="159689"/>
                    <a:pt x="219141" y="146429"/>
                    <a:pt x="221477" y="133350"/>
                  </a:cubicBezTo>
                  <a:cubicBezTo>
                    <a:pt x="166190" y="106618"/>
                    <a:pt x="124240" y="58439"/>
                    <a:pt x="105367" y="0"/>
                  </a:cubicBezTo>
                  <a:cubicBezTo>
                    <a:pt x="9678" y="49618"/>
                    <a:pt x="-27670" y="167411"/>
                    <a:pt x="21948" y="263101"/>
                  </a:cubicBezTo>
                  <a:cubicBezTo>
                    <a:pt x="55513" y="327833"/>
                    <a:pt x="122365" y="368456"/>
                    <a:pt x="195283" y="368427"/>
                  </a:cubicBezTo>
                  <a:close/>
                </a:path>
              </a:pathLst>
            </a:custGeom>
            <a:grpFill/>
            <a:ln w="9525" cap="flat">
              <a:noFill/>
              <a:prstDash val="solid"/>
              <a:miter/>
            </a:ln>
          </p:spPr>
          <p:txBody>
            <a:bodyPr rtlCol="0" anchor="ctr"/>
            <a:lstStyle/>
            <a:p>
              <a:endParaRPr lang="ru-UA"/>
            </a:p>
          </p:txBody>
        </p:sp>
        <p:sp>
          <p:nvSpPr>
            <p:cNvPr id="53" name="Полилиния: фигура 300">
              <a:extLst>
                <a:ext uri="{FF2B5EF4-FFF2-40B4-BE49-F238E27FC236}">
                  <a16:creationId xmlns:a16="http://schemas.microsoft.com/office/drawing/2014/main" id="{2F141684-FFA8-4DE1-8DCF-8AB98BB0D557}"/>
                </a:ext>
              </a:extLst>
            </p:cNvPr>
            <p:cNvSpPr/>
            <p:nvPr/>
          </p:nvSpPr>
          <p:spPr>
            <a:xfrm>
              <a:off x="5952386" y="6419303"/>
              <a:ext cx="144018" cy="179832"/>
            </a:xfrm>
            <a:custGeom>
              <a:avLst/>
              <a:gdLst>
                <a:gd name="connsiteX0" fmla="*/ 72009 w 144018"/>
                <a:gd name="connsiteY0" fmla="*/ 179832 h 179832"/>
                <a:gd name="connsiteX1" fmla="*/ 144018 w 144018"/>
                <a:gd name="connsiteY1" fmla="*/ 28575 h 179832"/>
                <a:gd name="connsiteX2" fmla="*/ 141732 w 144018"/>
                <a:gd name="connsiteY2" fmla="*/ 0 h 179832"/>
                <a:gd name="connsiteX3" fmla="*/ 2286 w 144018"/>
                <a:gd name="connsiteY3" fmla="*/ 0 h 179832"/>
                <a:gd name="connsiteX4" fmla="*/ 0 w 144018"/>
                <a:gd name="connsiteY4" fmla="*/ 28575 h 179832"/>
                <a:gd name="connsiteX5" fmla="*/ 72009 w 144018"/>
                <a:gd name="connsiteY5" fmla="*/ 179832 h 17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8" h="179832">
                  <a:moveTo>
                    <a:pt x="72009" y="179832"/>
                  </a:moveTo>
                  <a:cubicBezTo>
                    <a:pt x="117575" y="142837"/>
                    <a:pt x="144029" y="87268"/>
                    <a:pt x="144018" y="28575"/>
                  </a:cubicBezTo>
                  <a:cubicBezTo>
                    <a:pt x="143934" y="19008"/>
                    <a:pt x="143170" y="9459"/>
                    <a:pt x="141732" y="0"/>
                  </a:cubicBezTo>
                  <a:cubicBezTo>
                    <a:pt x="96438" y="14861"/>
                    <a:pt x="47580" y="14861"/>
                    <a:pt x="2286" y="0"/>
                  </a:cubicBezTo>
                  <a:cubicBezTo>
                    <a:pt x="848" y="9459"/>
                    <a:pt x="84" y="19008"/>
                    <a:pt x="0" y="28575"/>
                  </a:cubicBezTo>
                  <a:cubicBezTo>
                    <a:pt x="-11" y="87268"/>
                    <a:pt x="26443" y="142837"/>
                    <a:pt x="72009" y="179832"/>
                  </a:cubicBezTo>
                  <a:close/>
                </a:path>
              </a:pathLst>
            </a:custGeom>
            <a:grpFill/>
            <a:ln w="9525" cap="flat">
              <a:noFill/>
              <a:prstDash val="solid"/>
              <a:miter/>
            </a:ln>
          </p:spPr>
          <p:txBody>
            <a:bodyPr rtlCol="0" anchor="ctr"/>
            <a:lstStyle/>
            <a:p>
              <a:endParaRPr lang="ru-UA"/>
            </a:p>
          </p:txBody>
        </p:sp>
        <p:sp>
          <p:nvSpPr>
            <p:cNvPr id="54" name="Полилиния: фигура 301">
              <a:extLst>
                <a:ext uri="{FF2B5EF4-FFF2-40B4-BE49-F238E27FC236}">
                  <a16:creationId xmlns:a16="http://schemas.microsoft.com/office/drawing/2014/main" id="{1DE6E77A-4A8B-405B-B73D-BF8CE63F819A}"/>
                </a:ext>
              </a:extLst>
            </p:cNvPr>
            <p:cNvSpPr/>
            <p:nvPr/>
          </p:nvSpPr>
          <p:spPr>
            <a:xfrm>
              <a:off x="6049256" y="6252722"/>
              <a:ext cx="161925" cy="126957"/>
            </a:xfrm>
            <a:custGeom>
              <a:avLst/>
              <a:gdLst>
                <a:gd name="connsiteX0" fmla="*/ 161925 w 161925"/>
                <a:gd name="connsiteY0" fmla="*/ 10658 h 126957"/>
                <a:gd name="connsiteX1" fmla="*/ 0 w 161925"/>
                <a:gd name="connsiteY1" fmla="*/ 27041 h 126957"/>
                <a:gd name="connsiteX2" fmla="*/ 65532 w 161925"/>
                <a:gd name="connsiteY2" fmla="*/ 126958 h 126957"/>
                <a:gd name="connsiteX3" fmla="*/ 161925 w 161925"/>
                <a:gd name="connsiteY3" fmla="*/ 10658 h 126957"/>
              </a:gdLst>
              <a:ahLst/>
              <a:cxnLst>
                <a:cxn ang="0">
                  <a:pos x="connsiteX0" y="connsiteY0"/>
                </a:cxn>
                <a:cxn ang="0">
                  <a:pos x="connsiteX1" y="connsiteY1"/>
                </a:cxn>
                <a:cxn ang="0">
                  <a:pos x="connsiteX2" y="connsiteY2"/>
                </a:cxn>
                <a:cxn ang="0">
                  <a:pos x="connsiteX3" y="connsiteY3"/>
                </a:cxn>
              </a:cxnLst>
              <a:rect l="l" t="t" r="r" b="b"/>
              <a:pathLst>
                <a:path w="161925" h="126957">
                  <a:moveTo>
                    <a:pt x="161925" y="10658"/>
                  </a:moveTo>
                  <a:cubicBezTo>
                    <a:pt x="108168" y="-7969"/>
                    <a:pt x="48937" y="-1976"/>
                    <a:pt x="0" y="27041"/>
                  </a:cubicBezTo>
                  <a:cubicBezTo>
                    <a:pt x="30484" y="53802"/>
                    <a:pt x="53132" y="88336"/>
                    <a:pt x="65532" y="126958"/>
                  </a:cubicBezTo>
                  <a:cubicBezTo>
                    <a:pt x="111903" y="102617"/>
                    <a:pt x="146611" y="60740"/>
                    <a:pt x="161925" y="10658"/>
                  </a:cubicBezTo>
                  <a:close/>
                </a:path>
              </a:pathLst>
            </a:custGeom>
            <a:grpFill/>
            <a:ln w="9525" cap="flat">
              <a:noFill/>
              <a:prstDash val="solid"/>
              <a:miter/>
            </a:ln>
          </p:spPr>
          <p:txBody>
            <a:bodyPr rtlCol="0" anchor="ctr"/>
            <a:lstStyle/>
            <a:p>
              <a:endParaRPr lang="ru-UA"/>
            </a:p>
          </p:txBody>
        </p:sp>
        <p:sp>
          <p:nvSpPr>
            <p:cNvPr id="55" name="Полилиния: фигура 302">
              <a:extLst>
                <a:ext uri="{FF2B5EF4-FFF2-40B4-BE49-F238E27FC236}">
                  <a16:creationId xmlns:a16="http://schemas.microsoft.com/office/drawing/2014/main" id="{0947ED4B-AC27-4A21-926F-FE40A1DF3FE9}"/>
                </a:ext>
              </a:extLst>
            </p:cNvPr>
            <p:cNvSpPr/>
            <p:nvPr/>
          </p:nvSpPr>
          <p:spPr>
            <a:xfrm>
              <a:off x="5837610" y="6252616"/>
              <a:ext cx="162401" cy="127063"/>
            </a:xfrm>
            <a:custGeom>
              <a:avLst/>
              <a:gdLst>
                <a:gd name="connsiteX0" fmla="*/ 63532 w 162401"/>
                <a:gd name="connsiteY0" fmla="*/ 0 h 127063"/>
                <a:gd name="connsiteX1" fmla="*/ 0 w 162401"/>
                <a:gd name="connsiteY1" fmla="*/ 10763 h 127063"/>
                <a:gd name="connsiteX2" fmla="*/ 96869 w 162401"/>
                <a:gd name="connsiteY2" fmla="*/ 127064 h 127063"/>
                <a:gd name="connsiteX3" fmla="*/ 162401 w 162401"/>
                <a:gd name="connsiteY3" fmla="*/ 27146 h 127063"/>
                <a:gd name="connsiteX4" fmla="*/ 63532 w 162401"/>
                <a:gd name="connsiteY4" fmla="*/ 0 h 127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01" h="127063">
                  <a:moveTo>
                    <a:pt x="63532" y="0"/>
                  </a:moveTo>
                  <a:cubicBezTo>
                    <a:pt x="41905" y="49"/>
                    <a:pt x="20436" y="3685"/>
                    <a:pt x="0" y="10763"/>
                  </a:cubicBezTo>
                  <a:cubicBezTo>
                    <a:pt x="15427" y="60930"/>
                    <a:pt x="50319" y="102821"/>
                    <a:pt x="96869" y="127064"/>
                  </a:cubicBezTo>
                  <a:cubicBezTo>
                    <a:pt x="109269" y="88442"/>
                    <a:pt x="131917" y="53908"/>
                    <a:pt x="162401" y="27146"/>
                  </a:cubicBezTo>
                  <a:cubicBezTo>
                    <a:pt x="132478" y="9387"/>
                    <a:pt x="98328" y="11"/>
                    <a:pt x="63532" y="0"/>
                  </a:cubicBezTo>
                  <a:close/>
                </a:path>
              </a:pathLst>
            </a:custGeom>
            <a:grpFill/>
            <a:ln w="9525" cap="flat">
              <a:noFill/>
              <a:prstDash val="solid"/>
              <a:miter/>
            </a:ln>
          </p:spPr>
          <p:txBody>
            <a:bodyPr rtlCol="0" anchor="ctr"/>
            <a:lstStyle/>
            <a:p>
              <a:endParaRPr lang="ru-UA"/>
            </a:p>
          </p:txBody>
        </p:sp>
      </p:grpSp>
      <p:sp>
        <p:nvSpPr>
          <p:cNvPr id="56" name="Рисунок 80" descr="Одна шестеренка">
            <a:extLst>
              <a:ext uri="{FF2B5EF4-FFF2-40B4-BE49-F238E27FC236}">
                <a16:creationId xmlns:a16="http://schemas.microsoft.com/office/drawing/2014/main" id="{6EF46C91-4CDF-4738-90B8-EF2D8F6292AB}"/>
              </a:ext>
            </a:extLst>
          </p:cNvPr>
          <p:cNvSpPr/>
          <p:nvPr/>
        </p:nvSpPr>
        <p:spPr>
          <a:xfrm>
            <a:off x="6398606" y="4240183"/>
            <a:ext cx="574089" cy="573247"/>
          </a:xfrm>
          <a:custGeom>
            <a:avLst/>
            <a:gdLst>
              <a:gd name="connsiteX0" fmla="*/ 323850 w 648652"/>
              <a:gd name="connsiteY0" fmla="*/ 438150 h 647700"/>
              <a:gd name="connsiteX1" fmla="*/ 209550 w 648652"/>
              <a:gd name="connsiteY1" fmla="*/ 323850 h 647700"/>
              <a:gd name="connsiteX2" fmla="*/ 323850 w 648652"/>
              <a:gd name="connsiteY2" fmla="*/ 209550 h 647700"/>
              <a:gd name="connsiteX3" fmla="*/ 438150 w 648652"/>
              <a:gd name="connsiteY3" fmla="*/ 323850 h 647700"/>
              <a:gd name="connsiteX4" fmla="*/ 323850 w 648652"/>
              <a:gd name="connsiteY4" fmla="*/ 438150 h 647700"/>
              <a:gd name="connsiteX5" fmla="*/ 581025 w 648652"/>
              <a:gd name="connsiteY5" fmla="*/ 252413 h 647700"/>
              <a:gd name="connsiteX6" fmla="*/ 556260 w 648652"/>
              <a:gd name="connsiteY6" fmla="*/ 193358 h 647700"/>
              <a:gd name="connsiteX7" fmla="*/ 580073 w 648652"/>
              <a:gd name="connsiteY7" fmla="*/ 121920 h 647700"/>
              <a:gd name="connsiteX8" fmla="*/ 525780 w 648652"/>
              <a:gd name="connsiteY8" fmla="*/ 67628 h 647700"/>
              <a:gd name="connsiteX9" fmla="*/ 454343 w 648652"/>
              <a:gd name="connsiteY9" fmla="*/ 91440 h 647700"/>
              <a:gd name="connsiteX10" fmla="*/ 394335 w 648652"/>
              <a:gd name="connsiteY10" fmla="*/ 66675 h 647700"/>
              <a:gd name="connsiteX11" fmla="*/ 361950 w 648652"/>
              <a:gd name="connsiteY11" fmla="*/ 0 h 647700"/>
              <a:gd name="connsiteX12" fmla="*/ 285750 w 648652"/>
              <a:gd name="connsiteY12" fmla="*/ 0 h 647700"/>
              <a:gd name="connsiteX13" fmla="*/ 252413 w 648652"/>
              <a:gd name="connsiteY13" fmla="*/ 66675 h 647700"/>
              <a:gd name="connsiteX14" fmla="*/ 193358 w 648652"/>
              <a:gd name="connsiteY14" fmla="*/ 91440 h 647700"/>
              <a:gd name="connsiteX15" fmla="*/ 121920 w 648652"/>
              <a:gd name="connsiteY15" fmla="*/ 67628 h 647700"/>
              <a:gd name="connsiteX16" fmla="*/ 67628 w 648652"/>
              <a:gd name="connsiteY16" fmla="*/ 121920 h 647700"/>
              <a:gd name="connsiteX17" fmla="*/ 91440 w 648652"/>
              <a:gd name="connsiteY17" fmla="*/ 193358 h 647700"/>
              <a:gd name="connsiteX18" fmla="*/ 66675 w 648652"/>
              <a:gd name="connsiteY18" fmla="*/ 253365 h 647700"/>
              <a:gd name="connsiteX19" fmla="*/ 0 w 648652"/>
              <a:gd name="connsiteY19" fmla="*/ 285750 h 647700"/>
              <a:gd name="connsiteX20" fmla="*/ 0 w 648652"/>
              <a:gd name="connsiteY20" fmla="*/ 361950 h 647700"/>
              <a:gd name="connsiteX21" fmla="*/ 66675 w 648652"/>
              <a:gd name="connsiteY21" fmla="*/ 395288 h 647700"/>
              <a:gd name="connsiteX22" fmla="*/ 91440 w 648652"/>
              <a:gd name="connsiteY22" fmla="*/ 454343 h 647700"/>
              <a:gd name="connsiteX23" fmla="*/ 67628 w 648652"/>
              <a:gd name="connsiteY23" fmla="*/ 525780 h 647700"/>
              <a:gd name="connsiteX24" fmla="*/ 121920 w 648652"/>
              <a:gd name="connsiteY24" fmla="*/ 580073 h 647700"/>
              <a:gd name="connsiteX25" fmla="*/ 193358 w 648652"/>
              <a:gd name="connsiteY25" fmla="*/ 556260 h 647700"/>
              <a:gd name="connsiteX26" fmla="*/ 253365 w 648652"/>
              <a:gd name="connsiteY26" fmla="*/ 581025 h 647700"/>
              <a:gd name="connsiteX27" fmla="*/ 286703 w 648652"/>
              <a:gd name="connsiteY27" fmla="*/ 647700 h 647700"/>
              <a:gd name="connsiteX28" fmla="*/ 362903 w 648652"/>
              <a:gd name="connsiteY28" fmla="*/ 647700 h 647700"/>
              <a:gd name="connsiteX29" fmla="*/ 396240 w 648652"/>
              <a:gd name="connsiteY29" fmla="*/ 581025 h 647700"/>
              <a:gd name="connsiteX30" fmla="*/ 455295 w 648652"/>
              <a:gd name="connsiteY30" fmla="*/ 556260 h 647700"/>
              <a:gd name="connsiteX31" fmla="*/ 526733 w 648652"/>
              <a:gd name="connsiteY31" fmla="*/ 580073 h 647700"/>
              <a:gd name="connsiteX32" fmla="*/ 581025 w 648652"/>
              <a:gd name="connsiteY32" fmla="*/ 525780 h 647700"/>
              <a:gd name="connsiteX33" fmla="*/ 557213 w 648652"/>
              <a:gd name="connsiteY33" fmla="*/ 454343 h 647700"/>
              <a:gd name="connsiteX34" fmla="*/ 581978 w 648652"/>
              <a:gd name="connsiteY34" fmla="*/ 394335 h 647700"/>
              <a:gd name="connsiteX35" fmla="*/ 648653 w 648652"/>
              <a:gd name="connsiteY35" fmla="*/ 360998 h 647700"/>
              <a:gd name="connsiteX36" fmla="*/ 648653 w 648652"/>
              <a:gd name="connsiteY36" fmla="*/ 284798 h 647700"/>
              <a:gd name="connsiteX37" fmla="*/ 581025 w 648652"/>
              <a:gd name="connsiteY37" fmla="*/ 252413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8652" h="647700">
                <a:moveTo>
                  <a:pt x="323850" y="438150"/>
                </a:moveTo>
                <a:cubicBezTo>
                  <a:pt x="260985" y="438150"/>
                  <a:pt x="209550" y="386715"/>
                  <a:pt x="209550" y="323850"/>
                </a:cubicBezTo>
                <a:cubicBezTo>
                  <a:pt x="209550" y="260985"/>
                  <a:pt x="260985" y="209550"/>
                  <a:pt x="323850" y="209550"/>
                </a:cubicBezTo>
                <a:cubicBezTo>
                  <a:pt x="386715" y="209550"/>
                  <a:pt x="438150" y="260985"/>
                  <a:pt x="438150" y="323850"/>
                </a:cubicBezTo>
                <a:cubicBezTo>
                  <a:pt x="438150" y="386715"/>
                  <a:pt x="386715" y="438150"/>
                  <a:pt x="323850" y="438150"/>
                </a:cubicBezTo>
                <a:close/>
                <a:moveTo>
                  <a:pt x="581025" y="252413"/>
                </a:moveTo>
                <a:cubicBezTo>
                  <a:pt x="575310" y="231458"/>
                  <a:pt x="566738" y="211455"/>
                  <a:pt x="556260" y="193358"/>
                </a:cubicBezTo>
                <a:lnTo>
                  <a:pt x="580073" y="121920"/>
                </a:lnTo>
                <a:lnTo>
                  <a:pt x="525780" y="67628"/>
                </a:lnTo>
                <a:lnTo>
                  <a:pt x="454343" y="91440"/>
                </a:lnTo>
                <a:cubicBezTo>
                  <a:pt x="435293" y="80963"/>
                  <a:pt x="415290" y="72390"/>
                  <a:pt x="394335" y="66675"/>
                </a:cubicBezTo>
                <a:lnTo>
                  <a:pt x="361950" y="0"/>
                </a:lnTo>
                <a:lnTo>
                  <a:pt x="285750" y="0"/>
                </a:lnTo>
                <a:lnTo>
                  <a:pt x="252413" y="66675"/>
                </a:lnTo>
                <a:cubicBezTo>
                  <a:pt x="231458" y="72390"/>
                  <a:pt x="211455" y="80963"/>
                  <a:pt x="193358" y="91440"/>
                </a:cubicBezTo>
                <a:lnTo>
                  <a:pt x="121920" y="67628"/>
                </a:lnTo>
                <a:lnTo>
                  <a:pt x="67628" y="121920"/>
                </a:lnTo>
                <a:lnTo>
                  <a:pt x="91440" y="193358"/>
                </a:lnTo>
                <a:cubicBezTo>
                  <a:pt x="80963" y="212408"/>
                  <a:pt x="72390" y="232410"/>
                  <a:pt x="66675" y="253365"/>
                </a:cubicBezTo>
                <a:lnTo>
                  <a:pt x="0" y="285750"/>
                </a:lnTo>
                <a:lnTo>
                  <a:pt x="0" y="361950"/>
                </a:lnTo>
                <a:lnTo>
                  <a:pt x="66675" y="395288"/>
                </a:lnTo>
                <a:cubicBezTo>
                  <a:pt x="72390" y="416243"/>
                  <a:pt x="80963" y="436245"/>
                  <a:pt x="91440" y="454343"/>
                </a:cubicBezTo>
                <a:lnTo>
                  <a:pt x="67628" y="525780"/>
                </a:lnTo>
                <a:lnTo>
                  <a:pt x="121920" y="580073"/>
                </a:lnTo>
                <a:lnTo>
                  <a:pt x="193358" y="556260"/>
                </a:lnTo>
                <a:cubicBezTo>
                  <a:pt x="212408" y="566738"/>
                  <a:pt x="232410" y="575310"/>
                  <a:pt x="253365" y="581025"/>
                </a:cubicBezTo>
                <a:lnTo>
                  <a:pt x="286703" y="647700"/>
                </a:lnTo>
                <a:lnTo>
                  <a:pt x="362903" y="647700"/>
                </a:lnTo>
                <a:lnTo>
                  <a:pt x="396240" y="581025"/>
                </a:lnTo>
                <a:cubicBezTo>
                  <a:pt x="417195" y="575310"/>
                  <a:pt x="437198" y="566738"/>
                  <a:pt x="455295" y="556260"/>
                </a:cubicBezTo>
                <a:lnTo>
                  <a:pt x="526733" y="580073"/>
                </a:lnTo>
                <a:lnTo>
                  <a:pt x="581025" y="525780"/>
                </a:lnTo>
                <a:lnTo>
                  <a:pt x="557213" y="454343"/>
                </a:lnTo>
                <a:cubicBezTo>
                  <a:pt x="567690" y="435293"/>
                  <a:pt x="576263" y="415290"/>
                  <a:pt x="581978" y="394335"/>
                </a:cubicBezTo>
                <a:lnTo>
                  <a:pt x="648653" y="360998"/>
                </a:lnTo>
                <a:lnTo>
                  <a:pt x="648653" y="284798"/>
                </a:lnTo>
                <a:lnTo>
                  <a:pt x="581025" y="252413"/>
                </a:lnTo>
                <a:close/>
              </a:path>
            </a:pathLst>
          </a:custGeom>
          <a:solidFill>
            <a:schemeClr val="bg1">
              <a:lumMod val="75000"/>
              <a:alpha val="51000"/>
            </a:schemeClr>
          </a:solidFill>
          <a:ln w="9525" cap="flat">
            <a:noFill/>
            <a:prstDash val="solid"/>
            <a:miter/>
          </a:ln>
        </p:spPr>
        <p:txBody>
          <a:bodyPr rtlCol="0" anchor="ctr"/>
          <a:lstStyle/>
          <a:p>
            <a:endParaRPr lang="ru-UA"/>
          </a:p>
        </p:txBody>
      </p:sp>
      <p:sp>
        <p:nvSpPr>
          <p:cNvPr id="87" name="TextBox 86"/>
          <p:cNvSpPr txBox="1"/>
          <p:nvPr/>
        </p:nvSpPr>
        <p:spPr>
          <a:xfrm>
            <a:off x="5947201" y="2889013"/>
            <a:ext cx="857047" cy="369332"/>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РОКИ</a:t>
            </a:r>
            <a:endParaRPr lang="ru-RU" b="1" dirty="0">
              <a:latin typeface="Arial" panose="020B0604020202020204" pitchFamily="34" charset="0"/>
              <a:cs typeface="Arial" panose="020B0604020202020204" pitchFamily="34" charset="0"/>
            </a:endParaRPr>
          </a:p>
        </p:txBody>
      </p:sp>
      <p:sp>
        <p:nvSpPr>
          <p:cNvPr id="89" name="TextBox 88"/>
          <p:cNvSpPr txBox="1"/>
          <p:nvPr/>
        </p:nvSpPr>
        <p:spPr>
          <a:xfrm>
            <a:off x="4076562" y="2842847"/>
            <a:ext cx="869694" cy="461665"/>
          </a:xfrm>
          <a:prstGeom prst="rect">
            <a:avLst/>
          </a:prstGeom>
          <a:solidFill>
            <a:schemeClr val="tx1">
              <a:lumMod val="50000"/>
              <a:lumOff val="50000"/>
            </a:schemeClr>
          </a:solidFill>
        </p:spPr>
        <p:txBody>
          <a:bodyPr wrap="square" rtlCol="0">
            <a:spAutoFit/>
          </a:bodyPr>
          <a:lstStyle/>
          <a:p>
            <a:r>
              <a:rPr lang="ru-RU" sz="2400" b="1" dirty="0" smtClean="0">
                <a:solidFill>
                  <a:schemeClr val="bg1">
                    <a:lumMod val="85000"/>
                  </a:schemeClr>
                </a:solidFill>
                <a:latin typeface="Arial" panose="020B0604020202020204" pitchFamily="34" charset="0"/>
                <a:cs typeface="Arial" panose="020B0604020202020204" pitchFamily="34" charset="0"/>
              </a:rPr>
              <a:t>2022</a:t>
            </a:r>
            <a:endParaRPr lang="uk-UA" sz="2400" dirty="0">
              <a:solidFill>
                <a:schemeClr val="bg1">
                  <a:lumMod val="85000"/>
                </a:schemeClr>
              </a:solidFill>
            </a:endParaRPr>
          </a:p>
        </p:txBody>
      </p:sp>
      <p:sp>
        <p:nvSpPr>
          <p:cNvPr id="90" name="TextBox 89"/>
          <p:cNvSpPr txBox="1"/>
          <p:nvPr/>
        </p:nvSpPr>
        <p:spPr>
          <a:xfrm>
            <a:off x="5094028" y="2842847"/>
            <a:ext cx="887133" cy="461665"/>
          </a:xfrm>
          <a:prstGeom prst="rect">
            <a:avLst/>
          </a:prstGeom>
          <a:solidFill>
            <a:schemeClr val="accent1">
              <a:lumMod val="75000"/>
            </a:schemeClr>
          </a:solidFill>
        </p:spPr>
        <p:txBody>
          <a:bodyPr wrap="square" rtlCol="0">
            <a:spAutoFit/>
          </a:bodyPr>
          <a:lstStyle/>
          <a:p>
            <a:r>
              <a:rPr lang="ru-RU" sz="2400" b="1" dirty="0" smtClean="0">
                <a:solidFill>
                  <a:schemeClr val="bg1">
                    <a:lumMod val="85000"/>
                  </a:schemeClr>
                </a:solidFill>
                <a:latin typeface="Arial" panose="020B0604020202020204" pitchFamily="34" charset="0"/>
                <a:cs typeface="Arial" panose="020B0604020202020204" pitchFamily="34" charset="0"/>
              </a:rPr>
              <a:t>2024</a:t>
            </a:r>
            <a:endParaRPr lang="uk-UA" sz="2400" dirty="0">
              <a:solidFill>
                <a:schemeClr val="bg1">
                  <a:lumMod val="85000"/>
                </a:schemeClr>
              </a:solidFill>
            </a:endParaRPr>
          </a:p>
        </p:txBody>
      </p:sp>
      <p:sp>
        <p:nvSpPr>
          <p:cNvPr id="91" name="TextBox 90"/>
          <p:cNvSpPr txBox="1"/>
          <p:nvPr/>
        </p:nvSpPr>
        <p:spPr>
          <a:xfrm>
            <a:off x="3525916" y="2898090"/>
            <a:ext cx="550646" cy="369332"/>
          </a:xfrm>
          <a:prstGeom prst="rect">
            <a:avLst/>
          </a:prstGeom>
          <a:noFill/>
        </p:spPr>
        <p:txBody>
          <a:bodyPr wrap="square" rtlCol="0">
            <a:spAutoFit/>
          </a:bodyPr>
          <a:lstStyle/>
          <a:p>
            <a:r>
              <a:rPr lang="ru-RU" b="1" dirty="0">
                <a:latin typeface="Arial" panose="020B0604020202020204" pitchFamily="34" charset="0"/>
                <a:cs typeface="Arial" panose="020B0604020202020204" pitchFamily="34" charset="0"/>
              </a:rPr>
              <a:t>НА</a:t>
            </a:r>
            <a:endParaRPr lang="uk-UA"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Диаграмма 39"/>
          <p:cNvGraphicFramePr/>
          <p:nvPr>
            <p:extLst>
              <p:ext uri="{D42A27DB-BD31-4B8C-83A1-F6EECF244321}">
                <p14:modId xmlns:p14="http://schemas.microsoft.com/office/powerpoint/2010/main" val="217490253"/>
              </p:ext>
            </p:extLst>
          </p:nvPr>
        </p:nvGraphicFramePr>
        <p:xfrm>
          <a:off x="251520" y="3386644"/>
          <a:ext cx="3672408" cy="1756856"/>
        </p:xfrm>
        <a:graphic>
          <a:graphicData uri="http://schemas.openxmlformats.org/drawingml/2006/chart">
            <c:chart xmlns:c="http://schemas.openxmlformats.org/drawingml/2006/chart" xmlns:r="http://schemas.openxmlformats.org/officeDocument/2006/relationships" r:id="rId2"/>
          </a:graphicData>
        </a:graphic>
      </p:graphicFrame>
      <p:sp>
        <p:nvSpPr>
          <p:cNvPr id="41" name="Прямоугольник 40"/>
          <p:cNvSpPr/>
          <p:nvPr/>
        </p:nvSpPr>
        <p:spPr>
          <a:xfrm>
            <a:off x="467544" y="3217366"/>
            <a:ext cx="3168352" cy="338554"/>
          </a:xfrm>
          <a:prstGeom prst="rect">
            <a:avLst/>
          </a:prstGeom>
        </p:spPr>
        <p:txBody>
          <a:bodyPr wrap="square">
            <a:spAutoFit/>
          </a:bodyPr>
          <a:lstStyle/>
          <a:p>
            <a:r>
              <a:rPr lang="uk-UA" sz="800" b="1" dirty="0" smtClean="0">
                <a:solidFill>
                  <a:schemeClr val="tx1">
                    <a:lumMod val="75000"/>
                    <a:lumOff val="25000"/>
                  </a:schemeClr>
                </a:solidFill>
                <a:latin typeface="Arial" panose="020B0604020202020204" pitchFamily="34" charset="0"/>
                <a:cs typeface="Arial" panose="020B0604020202020204" pitchFamily="34" charset="0"/>
              </a:rPr>
              <a:t>ОБСЯГ РЕАЛІЗОВАНОЇ ПРОМИСЛОВОЇ ПРОДУКЦІЇ  У ДІЮЧИХ ЦІНАХ  - ВСЬОГО, МЛН  ГРН</a:t>
            </a:r>
            <a:endParaRPr lang="ru-RU" sz="800" b="1" dirty="0">
              <a:solidFill>
                <a:schemeClr val="tx1">
                  <a:lumMod val="75000"/>
                  <a:lumOff val="25000"/>
                </a:schemeClr>
              </a:solidFill>
              <a:latin typeface="Arial" panose="020B0604020202020204" pitchFamily="34" charset="0"/>
              <a:ea typeface="Times New Roman"/>
              <a:cs typeface="Arial" panose="020B0604020202020204" pitchFamily="34" charset="0"/>
            </a:endParaRPr>
          </a:p>
        </p:txBody>
      </p:sp>
      <p:graphicFrame>
        <p:nvGraphicFramePr>
          <p:cNvPr id="50" name="Диаграмма 49"/>
          <p:cNvGraphicFramePr/>
          <p:nvPr>
            <p:extLst>
              <p:ext uri="{D42A27DB-BD31-4B8C-83A1-F6EECF244321}">
                <p14:modId xmlns:p14="http://schemas.microsoft.com/office/powerpoint/2010/main" val="3439082442"/>
              </p:ext>
            </p:extLst>
          </p:nvPr>
        </p:nvGraphicFramePr>
        <p:xfrm>
          <a:off x="4721989" y="3345173"/>
          <a:ext cx="3306119" cy="1828864"/>
        </p:xfrm>
        <a:graphic>
          <a:graphicData uri="http://schemas.openxmlformats.org/drawingml/2006/chart">
            <c:chart xmlns:c="http://schemas.openxmlformats.org/drawingml/2006/chart" xmlns:r="http://schemas.openxmlformats.org/officeDocument/2006/relationships" r:id="rId3"/>
          </a:graphicData>
        </a:graphic>
      </p:graphicFrame>
      <p:sp>
        <p:nvSpPr>
          <p:cNvPr id="49" name="Прямоугольник 48"/>
          <p:cNvSpPr/>
          <p:nvPr/>
        </p:nvSpPr>
        <p:spPr>
          <a:xfrm>
            <a:off x="4932160" y="3109512"/>
            <a:ext cx="2885776" cy="338554"/>
          </a:xfrm>
          <a:prstGeom prst="rect">
            <a:avLst/>
          </a:prstGeom>
        </p:spPr>
        <p:txBody>
          <a:bodyPr wrap="square">
            <a:spAutoFit/>
          </a:bodyPr>
          <a:lstStyle/>
          <a:p>
            <a:pPr algn="r"/>
            <a:r>
              <a:rPr lang="uk-UA" sz="800" b="1" dirty="0" smtClean="0">
                <a:solidFill>
                  <a:schemeClr val="tx1">
                    <a:lumMod val="75000"/>
                    <a:lumOff val="25000"/>
                  </a:schemeClr>
                </a:solidFill>
                <a:latin typeface="Arial" panose="020B0604020202020204" pitchFamily="34" charset="0"/>
                <a:cs typeface="Arial" panose="020B0604020202020204" pitchFamily="34" charset="0"/>
              </a:rPr>
              <a:t>ОБСЯГ РЕАЛІЗОВАНОЇ ПРОМИСЛОВОЇ ПРОДУКЦІЇ  У РОЗРАХУНКУ НА ОДНУ ОСОБУ, ТИС ГРН </a:t>
            </a:r>
            <a:endParaRPr lang="ru-RU" sz="800" b="1" dirty="0">
              <a:solidFill>
                <a:schemeClr val="tx1">
                  <a:lumMod val="75000"/>
                  <a:lumOff val="25000"/>
                </a:schemeClr>
              </a:solidFill>
              <a:latin typeface="Arial" panose="020B0604020202020204" pitchFamily="34" charset="0"/>
              <a:ea typeface="Times New Roman"/>
              <a:cs typeface="Arial" panose="020B0604020202020204" pitchFamily="34" charset="0"/>
            </a:endParaRPr>
          </a:p>
        </p:txBody>
      </p:sp>
      <p:graphicFrame>
        <p:nvGraphicFramePr>
          <p:cNvPr id="53" name="Диаграмма 52"/>
          <p:cNvGraphicFramePr/>
          <p:nvPr>
            <p:extLst>
              <p:ext uri="{D42A27DB-BD31-4B8C-83A1-F6EECF244321}">
                <p14:modId xmlns:p14="http://schemas.microsoft.com/office/powerpoint/2010/main" val="2311166379"/>
              </p:ext>
            </p:extLst>
          </p:nvPr>
        </p:nvGraphicFramePr>
        <p:xfrm>
          <a:off x="493811" y="1352528"/>
          <a:ext cx="3543269" cy="1780199"/>
        </p:xfrm>
        <a:graphic>
          <a:graphicData uri="http://schemas.openxmlformats.org/drawingml/2006/chart">
            <c:chart xmlns:c="http://schemas.openxmlformats.org/drawingml/2006/chart" xmlns:r="http://schemas.openxmlformats.org/officeDocument/2006/relationships" r:id="rId4"/>
          </a:graphicData>
        </a:graphic>
      </p:graphicFrame>
      <p:sp>
        <p:nvSpPr>
          <p:cNvPr id="55" name="Прямоугольник 54"/>
          <p:cNvSpPr/>
          <p:nvPr/>
        </p:nvSpPr>
        <p:spPr>
          <a:xfrm>
            <a:off x="467544" y="1257049"/>
            <a:ext cx="2852063" cy="338554"/>
          </a:xfrm>
          <a:prstGeom prst="rect">
            <a:avLst/>
          </a:prstGeom>
        </p:spPr>
        <p:txBody>
          <a:bodyPr wrap="none">
            <a:spAutoFit/>
          </a:bodyPr>
          <a:lstStyle/>
          <a:p>
            <a:r>
              <a:rPr lang="uk-UA" sz="800" b="1" dirty="0" smtClean="0">
                <a:solidFill>
                  <a:schemeClr val="tx1">
                    <a:lumMod val="75000"/>
                    <a:lumOff val="25000"/>
                  </a:schemeClr>
                </a:solidFill>
                <a:latin typeface="Arial" panose="020B0604020202020204" pitchFamily="34" charset="0"/>
                <a:cs typeface="Arial" panose="020B0604020202020204" pitchFamily="34" charset="0"/>
              </a:rPr>
              <a:t>ДОХОДИ МІСЬКОГО БЮДЖЕТУ (БЕЗ ТРАНСФЕРТІВ)</a:t>
            </a:r>
          </a:p>
          <a:p>
            <a:r>
              <a:rPr lang="uk-UA" sz="800" b="1" dirty="0" smtClean="0">
                <a:solidFill>
                  <a:schemeClr val="tx1">
                    <a:lumMod val="75000"/>
                    <a:lumOff val="25000"/>
                  </a:schemeClr>
                </a:solidFill>
                <a:latin typeface="Arial" panose="020B0604020202020204" pitchFamily="34" charset="0"/>
                <a:cs typeface="Arial" panose="020B0604020202020204" pitchFamily="34" charset="0"/>
              </a:rPr>
              <a:t> +ВЛАСНІ, МЛН ГРН</a:t>
            </a:r>
            <a:endParaRPr lang="ru-RU" sz="800" b="1" dirty="0">
              <a:solidFill>
                <a:schemeClr val="tx1">
                  <a:lumMod val="75000"/>
                  <a:lumOff val="25000"/>
                </a:schemeClr>
              </a:solidFill>
              <a:latin typeface="Arial" panose="020B0604020202020204" pitchFamily="34" charset="0"/>
              <a:ea typeface="Times New Roman"/>
              <a:cs typeface="Arial" panose="020B0604020202020204" pitchFamily="34" charset="0"/>
            </a:endParaRPr>
          </a:p>
        </p:txBody>
      </p:sp>
      <p:graphicFrame>
        <p:nvGraphicFramePr>
          <p:cNvPr id="56" name="Диаграмма 55"/>
          <p:cNvGraphicFramePr/>
          <p:nvPr>
            <p:extLst>
              <p:ext uri="{D42A27DB-BD31-4B8C-83A1-F6EECF244321}">
                <p14:modId xmlns:p14="http://schemas.microsoft.com/office/powerpoint/2010/main" val="2824945272"/>
              </p:ext>
            </p:extLst>
          </p:nvPr>
        </p:nvGraphicFramePr>
        <p:xfrm>
          <a:off x="4618203" y="1529799"/>
          <a:ext cx="3543269" cy="1587174"/>
        </p:xfrm>
        <a:graphic>
          <a:graphicData uri="http://schemas.openxmlformats.org/drawingml/2006/chart">
            <c:chart xmlns:c="http://schemas.openxmlformats.org/drawingml/2006/chart" xmlns:r="http://schemas.openxmlformats.org/officeDocument/2006/relationships" r:id="rId5"/>
          </a:graphicData>
        </a:graphic>
      </p:graphicFrame>
      <p:sp>
        <p:nvSpPr>
          <p:cNvPr id="58" name="Прямоугольник 57"/>
          <p:cNvSpPr/>
          <p:nvPr/>
        </p:nvSpPr>
        <p:spPr>
          <a:xfrm>
            <a:off x="5413251" y="1214264"/>
            <a:ext cx="2735044" cy="338554"/>
          </a:xfrm>
          <a:prstGeom prst="rect">
            <a:avLst/>
          </a:prstGeom>
        </p:spPr>
        <p:txBody>
          <a:bodyPr wrap="none">
            <a:spAutoFit/>
          </a:bodyPr>
          <a:lstStyle/>
          <a:p>
            <a:pPr algn="r"/>
            <a:r>
              <a:rPr lang="uk-UA" sz="800" b="1" dirty="0">
                <a:solidFill>
                  <a:schemeClr val="tx1">
                    <a:lumMod val="75000"/>
                    <a:lumOff val="25000"/>
                  </a:schemeClr>
                </a:solidFill>
                <a:latin typeface="Arial" panose="020B0604020202020204" pitchFamily="34" charset="0"/>
                <a:cs typeface="Arial" panose="020B0604020202020204" pitchFamily="34" charset="0"/>
              </a:rPr>
              <a:t>СЕРЕДНЬОМІСЯЧНА ЗАРОБІТНА ПЛАТА </a:t>
            </a:r>
            <a:r>
              <a:rPr lang="uk-UA" sz="800" b="1" dirty="0" smtClean="0">
                <a:solidFill>
                  <a:schemeClr val="tx1">
                    <a:lumMod val="75000"/>
                    <a:lumOff val="25000"/>
                  </a:schemeClr>
                </a:solidFill>
                <a:latin typeface="Arial" panose="020B0604020202020204" pitchFamily="34" charset="0"/>
                <a:cs typeface="Arial" panose="020B0604020202020204" pitchFamily="34" charset="0"/>
              </a:rPr>
              <a:t>ОДНОГО</a:t>
            </a:r>
          </a:p>
          <a:p>
            <a:pPr algn="r"/>
            <a:r>
              <a:rPr lang="uk-UA" sz="800" b="1" dirty="0" smtClean="0">
                <a:solidFill>
                  <a:schemeClr val="tx1">
                    <a:lumMod val="75000"/>
                    <a:lumOff val="25000"/>
                  </a:schemeClr>
                </a:solidFill>
                <a:latin typeface="Arial" panose="020B0604020202020204" pitchFamily="34" charset="0"/>
                <a:cs typeface="Arial" panose="020B0604020202020204" pitchFamily="34" charset="0"/>
              </a:rPr>
              <a:t> </a:t>
            </a:r>
            <a:r>
              <a:rPr lang="uk-UA" sz="800" b="1" dirty="0">
                <a:solidFill>
                  <a:schemeClr val="tx1">
                    <a:lumMod val="75000"/>
                    <a:lumOff val="25000"/>
                  </a:schemeClr>
                </a:solidFill>
                <a:latin typeface="Arial" panose="020B0604020202020204" pitchFamily="34" charset="0"/>
                <a:cs typeface="Arial" panose="020B0604020202020204" pitchFamily="34" charset="0"/>
              </a:rPr>
              <a:t>ШТАТНОГО </a:t>
            </a:r>
            <a:r>
              <a:rPr lang="uk-UA" sz="800" b="1" dirty="0" smtClean="0">
                <a:solidFill>
                  <a:schemeClr val="tx1">
                    <a:lumMod val="75000"/>
                    <a:lumOff val="25000"/>
                  </a:schemeClr>
                </a:solidFill>
                <a:latin typeface="Arial" panose="020B0604020202020204" pitchFamily="34" charset="0"/>
                <a:cs typeface="Arial" panose="020B0604020202020204" pitchFamily="34" charset="0"/>
              </a:rPr>
              <a:t>ПРАЦІВНИКА, ГРН</a:t>
            </a:r>
            <a:endParaRPr lang="ru-RU" sz="800" b="1" dirty="0">
              <a:solidFill>
                <a:schemeClr val="tx1">
                  <a:lumMod val="75000"/>
                  <a:lumOff val="25000"/>
                </a:schemeClr>
              </a:solidFill>
              <a:latin typeface="Arial" panose="020B0604020202020204" pitchFamily="34" charset="0"/>
              <a:ea typeface="Times New Roman"/>
              <a:cs typeface="Arial" panose="020B0604020202020204" pitchFamily="34" charset="0"/>
            </a:endParaRPr>
          </a:p>
        </p:txBody>
      </p:sp>
      <p:sp>
        <p:nvSpPr>
          <p:cNvPr id="2" name="Прямоугольник 1"/>
          <p:cNvSpPr/>
          <p:nvPr/>
        </p:nvSpPr>
        <p:spPr>
          <a:xfrm>
            <a:off x="1717377" y="639088"/>
            <a:ext cx="5688632" cy="400110"/>
          </a:xfrm>
          <a:prstGeom prst="rect">
            <a:avLst/>
          </a:prstGeom>
        </p:spPr>
        <p:txBody>
          <a:bodyPr wrap="square">
            <a:spAutoFit/>
          </a:bodyPr>
          <a:lstStyle/>
          <a:p>
            <a:pPr lvl="0" algn="ctr" fontAlgn="base">
              <a:spcBef>
                <a:spcPct val="0"/>
              </a:spcBef>
              <a:spcAft>
                <a:spcPct val="0"/>
              </a:spcAft>
            </a:pPr>
            <a:r>
              <a:rPr lang="uk-UA" sz="1000" b="1" dirty="0">
                <a:solidFill>
                  <a:srgbClr val="1F497D"/>
                </a:solidFill>
                <a:latin typeface="Arial" panose="020B0604020202020204" pitchFamily="34" charset="0"/>
                <a:ea typeface="Times New Roman" pitchFamily="18" charset="0"/>
                <a:cs typeface="Arial" panose="020B0604020202020204" pitchFamily="34" charset="0"/>
              </a:rPr>
              <a:t>ОСНОВНІ ПРОГНОЗНІ ПОКАЗНИКИ </a:t>
            </a:r>
          </a:p>
          <a:p>
            <a:pPr lvl="0" algn="ctr" fontAlgn="base">
              <a:spcBef>
                <a:spcPct val="0"/>
              </a:spcBef>
              <a:spcAft>
                <a:spcPct val="0"/>
              </a:spcAft>
            </a:pPr>
            <a:r>
              <a:rPr lang="uk-UA" sz="1000" b="1" dirty="0">
                <a:solidFill>
                  <a:srgbClr val="1F497D"/>
                </a:solidFill>
                <a:latin typeface="Arial" panose="020B0604020202020204" pitchFamily="34" charset="0"/>
                <a:ea typeface="Times New Roman" pitchFamily="18" charset="0"/>
                <a:cs typeface="Arial" panose="020B0604020202020204" pitchFamily="34" charset="0"/>
              </a:rPr>
              <a:t>ЕКОНОМІЧНОГО І СОЦІАЛЬНОГО РОЗВИТКУ </a:t>
            </a:r>
            <a:r>
              <a:rPr lang="uk-UA" sz="1000" b="1" dirty="0" smtClean="0">
                <a:solidFill>
                  <a:srgbClr val="1F497D"/>
                </a:solidFill>
                <a:latin typeface="Arial" panose="020B0604020202020204" pitchFamily="34" charset="0"/>
                <a:ea typeface="Times New Roman" pitchFamily="18" charset="0"/>
                <a:cs typeface="Arial" panose="020B0604020202020204" pitchFamily="34" charset="0"/>
              </a:rPr>
              <a:t>МІСТА МИКОЛАЄВА </a:t>
            </a:r>
            <a:r>
              <a:rPr lang="uk-UA" sz="1000" b="1" dirty="0">
                <a:solidFill>
                  <a:srgbClr val="1F497D"/>
                </a:solidFill>
                <a:latin typeface="Arial" panose="020B0604020202020204" pitchFamily="34" charset="0"/>
                <a:ea typeface="Times New Roman" pitchFamily="18" charset="0"/>
                <a:cs typeface="Arial" panose="020B0604020202020204" pitchFamily="34" charset="0"/>
              </a:rPr>
              <a:t>НА  </a:t>
            </a:r>
            <a:r>
              <a:rPr lang="uk-UA" sz="1000" b="1" dirty="0" smtClean="0">
                <a:solidFill>
                  <a:srgbClr val="1F497D"/>
                </a:solidFill>
                <a:latin typeface="Arial" panose="020B0604020202020204" pitchFamily="34" charset="0"/>
                <a:ea typeface="Times New Roman" pitchFamily="18" charset="0"/>
                <a:cs typeface="Arial" panose="020B0604020202020204" pitchFamily="34" charset="0"/>
              </a:rPr>
              <a:t>2022-2024 РОКИ </a:t>
            </a:r>
            <a:endParaRPr lang="uk-UA" sz="1000" dirty="0">
              <a:latin typeface="Arial" panose="020B0604020202020204" pitchFamily="34" charset="0"/>
              <a:cs typeface="Arial" panose="020B0604020202020204" pitchFamily="34" charset="0"/>
            </a:endParaRPr>
          </a:p>
        </p:txBody>
      </p:sp>
      <p:grpSp>
        <p:nvGrpSpPr>
          <p:cNvPr id="19" name="Группа 18"/>
          <p:cNvGrpSpPr/>
          <p:nvPr/>
        </p:nvGrpSpPr>
        <p:grpSpPr>
          <a:xfrm>
            <a:off x="0" y="135527"/>
            <a:ext cx="9172895" cy="919680"/>
            <a:chOff x="0" y="90352"/>
            <a:chExt cx="9172895" cy="919680"/>
          </a:xfrm>
        </p:grpSpPr>
        <p:sp>
          <p:nvSpPr>
            <p:cNvPr id="20" name="Прямоугольник 19"/>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1" name="Прямоугольник 20"/>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2" name="Прямоугольник 21"/>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3" name="Прямоугольник 22"/>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4" name="Прямоугольник 23"/>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25" name="TextBox 24"/>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26" name="Прямоугольник 25"/>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1802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Диаграмма 48"/>
          <p:cNvGraphicFramePr/>
          <p:nvPr>
            <p:extLst>
              <p:ext uri="{D42A27DB-BD31-4B8C-83A1-F6EECF244321}">
                <p14:modId xmlns:p14="http://schemas.microsoft.com/office/powerpoint/2010/main" val="379978100"/>
              </p:ext>
            </p:extLst>
          </p:nvPr>
        </p:nvGraphicFramePr>
        <p:xfrm>
          <a:off x="2675778" y="843558"/>
          <a:ext cx="3672408" cy="1756856"/>
        </p:xfrm>
        <a:graphic>
          <a:graphicData uri="http://schemas.openxmlformats.org/drawingml/2006/chart">
            <c:chart xmlns:c="http://schemas.openxmlformats.org/drawingml/2006/chart" xmlns:r="http://schemas.openxmlformats.org/officeDocument/2006/relationships" r:id="rId2"/>
          </a:graphicData>
        </a:graphic>
      </p:graphicFrame>
      <p:sp>
        <p:nvSpPr>
          <p:cNvPr id="38" name="Прямоугольник 37"/>
          <p:cNvSpPr/>
          <p:nvPr/>
        </p:nvSpPr>
        <p:spPr>
          <a:xfrm>
            <a:off x="2644468" y="761498"/>
            <a:ext cx="3624710" cy="338554"/>
          </a:xfrm>
          <a:prstGeom prst="rect">
            <a:avLst/>
          </a:prstGeom>
        </p:spPr>
        <p:txBody>
          <a:bodyPr wrap="none">
            <a:spAutoFit/>
          </a:bodyPr>
          <a:lstStyle/>
          <a:p>
            <a:r>
              <a:rPr lang="uk-UA" sz="800" b="1" dirty="0">
                <a:solidFill>
                  <a:schemeClr val="tx1">
                    <a:lumMod val="75000"/>
                    <a:lumOff val="25000"/>
                  </a:schemeClr>
                </a:solidFill>
                <a:latin typeface="Arial" panose="020B0604020202020204" pitchFamily="34" charset="0"/>
                <a:cs typeface="Arial" panose="020B0604020202020204" pitchFamily="34" charset="0"/>
              </a:rPr>
              <a:t>КІЛЬКІСТЬ ЗАРЕЄСТРОВАНИХ БЕЗРОБІТНИХ ПО </a:t>
            </a:r>
            <a:r>
              <a:rPr lang="uk-UA" sz="800" b="1" dirty="0" smtClean="0">
                <a:solidFill>
                  <a:schemeClr val="tx1">
                    <a:lumMod val="75000"/>
                    <a:lumOff val="25000"/>
                  </a:schemeClr>
                </a:solidFill>
                <a:latin typeface="Arial" panose="020B0604020202020204" pitchFamily="34" charset="0"/>
                <a:cs typeface="Arial" panose="020B0604020202020204" pitchFamily="34" charset="0"/>
              </a:rPr>
              <a:t>МІСТУ, ТИС.ОСІБ.</a:t>
            </a:r>
          </a:p>
          <a:p>
            <a:r>
              <a:rPr lang="uk-UA" sz="800" b="1" dirty="0" smtClean="0">
                <a:solidFill>
                  <a:schemeClr val="tx1">
                    <a:lumMod val="75000"/>
                    <a:lumOff val="25000"/>
                  </a:schemeClr>
                </a:solidFill>
                <a:latin typeface="Arial" panose="020B0604020202020204" pitchFamily="34" charset="0"/>
                <a:cs typeface="Arial" panose="020B0604020202020204" pitchFamily="34" charset="0"/>
              </a:rPr>
              <a:t> </a:t>
            </a:r>
            <a:endParaRPr lang="ru-RU" sz="8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Диаграмма 52"/>
          <p:cNvGraphicFramePr/>
          <p:nvPr>
            <p:extLst>
              <p:ext uri="{D42A27DB-BD31-4B8C-83A1-F6EECF244321}">
                <p14:modId xmlns:p14="http://schemas.microsoft.com/office/powerpoint/2010/main" val="2507980601"/>
              </p:ext>
            </p:extLst>
          </p:nvPr>
        </p:nvGraphicFramePr>
        <p:xfrm>
          <a:off x="815605" y="2786746"/>
          <a:ext cx="3672408" cy="1756856"/>
        </p:xfrm>
        <a:graphic>
          <a:graphicData uri="http://schemas.openxmlformats.org/drawingml/2006/chart">
            <c:chart xmlns:c="http://schemas.openxmlformats.org/drawingml/2006/chart" xmlns:r="http://schemas.openxmlformats.org/officeDocument/2006/relationships" r:id="rId3"/>
          </a:graphicData>
        </a:graphic>
      </p:graphicFrame>
      <p:sp>
        <p:nvSpPr>
          <p:cNvPr id="41" name="Прямоугольник 40"/>
          <p:cNvSpPr/>
          <p:nvPr/>
        </p:nvSpPr>
        <p:spPr>
          <a:xfrm>
            <a:off x="1043608" y="2722644"/>
            <a:ext cx="2938626" cy="215444"/>
          </a:xfrm>
          <a:prstGeom prst="rect">
            <a:avLst/>
          </a:prstGeom>
        </p:spPr>
        <p:txBody>
          <a:bodyPr wrap="none">
            <a:spAutoFit/>
          </a:bodyPr>
          <a:lstStyle/>
          <a:p>
            <a:pPr algn="ctr">
              <a:spcAft>
                <a:spcPts val="0"/>
              </a:spcAft>
            </a:pPr>
            <a:r>
              <a:rPr lang="uk-UA" sz="800" b="1" dirty="0" smtClean="0">
                <a:solidFill>
                  <a:schemeClr val="tx1">
                    <a:lumMod val="75000"/>
                    <a:lumOff val="25000"/>
                  </a:schemeClr>
                </a:solidFill>
                <a:latin typeface="Arial" panose="020B0604020202020204" pitchFamily="34" charset="0"/>
                <a:cs typeface="Arial" panose="020B0604020202020204" pitchFamily="34" charset="0"/>
              </a:rPr>
              <a:t>ОБСЯГ ЕКСПОРТУ ТОВАРІВ, ВСЬОГО, </a:t>
            </a:r>
            <a:r>
              <a:rPr lang="uk-UA" sz="800" b="1" dirty="0">
                <a:latin typeface="Arial" panose="020B0604020202020204" pitchFamily="34" charset="0"/>
                <a:cs typeface="Arial" panose="020B0604020202020204" pitchFamily="34" charset="0"/>
              </a:rPr>
              <a:t>МЛН ДОЛ. США</a:t>
            </a:r>
            <a:endParaRPr lang="ru-RU" sz="800" b="1" dirty="0">
              <a:latin typeface="Arial" panose="020B0604020202020204" pitchFamily="34" charset="0"/>
              <a:ea typeface="Times New Roman"/>
              <a:cs typeface="Arial" panose="020B0604020202020204" pitchFamily="34" charset="0"/>
            </a:endParaRPr>
          </a:p>
        </p:txBody>
      </p:sp>
      <p:graphicFrame>
        <p:nvGraphicFramePr>
          <p:cNvPr id="54" name="Диаграмма 53"/>
          <p:cNvGraphicFramePr/>
          <p:nvPr>
            <p:extLst>
              <p:ext uri="{D42A27DB-BD31-4B8C-83A1-F6EECF244321}">
                <p14:modId xmlns:p14="http://schemas.microsoft.com/office/powerpoint/2010/main" val="2339359347"/>
              </p:ext>
            </p:extLst>
          </p:nvPr>
        </p:nvGraphicFramePr>
        <p:xfrm>
          <a:off x="4860684" y="2786360"/>
          <a:ext cx="3672408" cy="1756856"/>
        </p:xfrm>
        <a:graphic>
          <a:graphicData uri="http://schemas.openxmlformats.org/drawingml/2006/chart">
            <c:chart xmlns:c="http://schemas.openxmlformats.org/drawingml/2006/chart" xmlns:r="http://schemas.openxmlformats.org/officeDocument/2006/relationships" r:id="rId4"/>
          </a:graphicData>
        </a:graphic>
      </p:graphicFrame>
      <p:sp>
        <p:nvSpPr>
          <p:cNvPr id="42" name="Прямоугольник 41"/>
          <p:cNvSpPr/>
          <p:nvPr/>
        </p:nvSpPr>
        <p:spPr>
          <a:xfrm>
            <a:off x="5439287" y="2718087"/>
            <a:ext cx="2931141" cy="338554"/>
          </a:xfrm>
          <a:prstGeom prst="rect">
            <a:avLst/>
          </a:prstGeom>
        </p:spPr>
        <p:txBody>
          <a:bodyPr wrap="square">
            <a:spAutoFit/>
          </a:bodyPr>
          <a:lstStyle/>
          <a:p>
            <a:r>
              <a:rPr lang="uk-UA" sz="800" b="1" dirty="0">
                <a:solidFill>
                  <a:schemeClr val="tx1">
                    <a:lumMod val="75000"/>
                    <a:lumOff val="25000"/>
                  </a:schemeClr>
                </a:solidFill>
                <a:latin typeface="Arial" panose="020B0604020202020204" pitchFamily="34" charset="0"/>
                <a:cs typeface="Arial" panose="020B0604020202020204" pitchFamily="34" charset="0"/>
              </a:rPr>
              <a:t>ОБСЯГ ІМПОРТУ ПОСЛУГ, </a:t>
            </a:r>
            <a:r>
              <a:rPr lang="uk-UA" sz="800" b="1" dirty="0" smtClean="0">
                <a:solidFill>
                  <a:schemeClr val="tx1">
                    <a:lumMod val="75000"/>
                    <a:lumOff val="25000"/>
                  </a:schemeClr>
                </a:solidFill>
                <a:latin typeface="Arial" panose="020B0604020202020204" pitchFamily="34" charset="0"/>
                <a:cs typeface="Arial" panose="020B0604020202020204" pitchFamily="34" charset="0"/>
              </a:rPr>
              <a:t>ВСЬОГО,</a:t>
            </a:r>
            <a:r>
              <a:rPr lang="uk-UA" sz="800" b="1" dirty="0">
                <a:latin typeface="Arial" panose="020B0604020202020204" pitchFamily="34" charset="0"/>
                <a:cs typeface="Arial" panose="020B0604020202020204" pitchFamily="34" charset="0"/>
              </a:rPr>
              <a:t> МЛН ДОЛ. США</a:t>
            </a:r>
            <a:endParaRPr lang="ru-RU" sz="800" b="1" dirty="0">
              <a:latin typeface="Arial" panose="020B0604020202020204" pitchFamily="34" charset="0"/>
              <a:ea typeface="Times New Roman"/>
              <a:cs typeface="Arial" panose="020B0604020202020204" pitchFamily="34" charset="0"/>
            </a:endParaRPr>
          </a:p>
          <a:p>
            <a:endParaRPr lang="ru-RU" sz="800" b="1" dirty="0">
              <a:solidFill>
                <a:schemeClr val="tx1">
                  <a:lumMod val="75000"/>
                  <a:lumOff val="25000"/>
                </a:schemeClr>
              </a:solidFill>
              <a:latin typeface="Arial" panose="020B0604020202020204" pitchFamily="34" charset="0"/>
              <a:ea typeface="Times New Roman"/>
              <a:cs typeface="Arial" panose="020B0604020202020204" pitchFamily="34" charset="0"/>
            </a:endParaRPr>
          </a:p>
        </p:txBody>
      </p:sp>
      <p:grpSp>
        <p:nvGrpSpPr>
          <p:cNvPr id="16" name="Группа 15"/>
          <p:cNvGrpSpPr/>
          <p:nvPr/>
        </p:nvGrpSpPr>
        <p:grpSpPr>
          <a:xfrm>
            <a:off x="0" y="135527"/>
            <a:ext cx="9172895" cy="919680"/>
            <a:chOff x="0" y="90352"/>
            <a:chExt cx="9172895" cy="919680"/>
          </a:xfrm>
        </p:grpSpPr>
        <p:sp>
          <p:nvSpPr>
            <p:cNvPr id="17" name="Прямоугольник 16"/>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8" name="Прямоугольник 17"/>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9" name="Прямоугольник 18"/>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0" name="Прямоугольник 19"/>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1" name="Прямоугольник 20"/>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22" name="TextBox 21"/>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23" name="Прямоугольник 22"/>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8643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34723" y="915566"/>
            <a:ext cx="6840760" cy="461665"/>
          </a:xfrm>
          <a:prstGeom prst="rect">
            <a:avLst/>
          </a:prstGeom>
        </p:spPr>
        <p:txBody>
          <a:bodyPr wrap="square">
            <a:spAutoFit/>
          </a:bodyPr>
          <a:lstStyle/>
          <a:p>
            <a:pPr algn="ctr"/>
            <a:r>
              <a:rPr lang="uk-UA" sz="1200" b="1" dirty="0" smtClean="0">
                <a:solidFill>
                  <a:schemeClr val="tx2">
                    <a:lumMod val="50000"/>
                  </a:schemeClr>
                </a:solidFill>
                <a:latin typeface="Arial" panose="020B0604020202020204" pitchFamily="34" charset="0"/>
                <a:cs typeface="Arial" panose="020B0604020202020204" pitchFamily="34" charset="0"/>
              </a:rPr>
              <a:t>ПЕРЕЛІК МІСЬКИХ ЦІЛЬОВИХ ПРОГРАМ РОЗВИТКУ, ЯКІ СТАНОМ НА 01.11.2021 ЗАТВЕРДЖЕНІ МІСЬКОЮ РАДОЮ ТА СТРОК РЕАЛІЗАЦІЇ ЯКИХ ПЕРЕДБАЧАЄ 2022 РІК</a:t>
            </a:r>
            <a:endParaRPr lang="ru-RU" sz="1200" dirty="0">
              <a:solidFill>
                <a:schemeClr val="tx2">
                  <a:lumMod val="50000"/>
                </a:schemeClr>
              </a:solidFill>
              <a:latin typeface="Arial" panose="020B0604020202020204" pitchFamily="34" charset="0"/>
              <a:cs typeface="Arial" panose="020B0604020202020204" pitchFamily="34" charset="0"/>
            </a:endParaRPr>
          </a:p>
        </p:txBody>
      </p:sp>
      <p:sp>
        <p:nvSpPr>
          <p:cNvPr id="14" name="Содержимое 2"/>
          <p:cNvSpPr>
            <a:spLocks noGrp="1"/>
          </p:cNvSpPr>
          <p:nvPr>
            <p:ph idx="1"/>
          </p:nvPr>
        </p:nvSpPr>
        <p:spPr>
          <a:xfrm>
            <a:off x="1259632" y="1635646"/>
            <a:ext cx="7114406" cy="2664296"/>
          </a:xfrm>
          <a:solidFill>
            <a:schemeClr val="bg1">
              <a:lumMod val="95000"/>
            </a:schemeClr>
          </a:solidFill>
        </p:spPr>
        <p:txBody>
          <a:bodyPr>
            <a:normAutofit fontScale="92500" lnSpcReduction="10000"/>
          </a:bodyPr>
          <a:lstStyle/>
          <a:p>
            <a:pPr marL="0" indent="0">
              <a:buNone/>
            </a:pPr>
            <a:r>
              <a:rPr lang="uk-UA" sz="1200" b="1" dirty="0" smtClean="0">
                <a:latin typeface="Arial" panose="020B0604020202020204" pitchFamily="34" charset="0"/>
                <a:cs typeface="Arial" panose="020B0604020202020204" pitchFamily="34" charset="0"/>
              </a:rPr>
              <a:t>23  МІСЬКІ ЦІЛЬОВІ ПРОГРАМИ РОЗВИТКУ У НАСТУПНИХ СФЕРАХ:</a:t>
            </a:r>
          </a:p>
          <a:p>
            <a:pPr>
              <a:buNone/>
            </a:pPr>
            <a:r>
              <a:rPr lang="uk-UA" sz="1200" dirty="0" smtClean="0">
                <a:latin typeface="Arial" panose="020B0604020202020204" pitchFamily="34" charset="0"/>
                <a:cs typeface="Arial" panose="020B0604020202020204" pitchFamily="34" charset="0"/>
              </a:rPr>
              <a:t>-       </a:t>
            </a:r>
            <a:r>
              <a:rPr lang="uk-UA" sz="1200" b="1" dirty="0" smtClean="0">
                <a:latin typeface="Arial" panose="020B0604020202020204" pitchFamily="34" charset="0"/>
                <a:cs typeface="Arial" panose="020B0604020202020204" pitchFamily="34" charset="0"/>
              </a:rPr>
              <a:t>ОБОРОНИ, МОБІЛІЗАЦІЇ ТА ПРАВООХОРОНИ</a:t>
            </a:r>
            <a:endParaRPr lang="uk-UA" sz="1200" dirty="0" smtClean="0">
              <a:latin typeface="Arial" panose="020B0604020202020204" pitchFamily="34" charset="0"/>
              <a:cs typeface="Arial" panose="020B0604020202020204" pitchFamily="34" charset="0"/>
            </a:endParaRPr>
          </a:p>
          <a:p>
            <a:pPr>
              <a:buFontTx/>
              <a:buChar char="-"/>
            </a:pPr>
            <a:r>
              <a:rPr lang="uk-UA" sz="1200" b="1" dirty="0" smtClean="0">
                <a:latin typeface="Arial" panose="020B0604020202020204" pitchFamily="34" charset="0"/>
                <a:cs typeface="Arial" panose="020B0604020202020204" pitchFamily="34" charset="0"/>
              </a:rPr>
              <a:t>ЖИТЛОВО- КОМУНАЛЬНОГО ГОСПОДАРСТВА</a:t>
            </a:r>
          </a:p>
          <a:p>
            <a:pPr>
              <a:buFontTx/>
              <a:buChar char="-"/>
            </a:pPr>
            <a:r>
              <a:rPr lang="uk-UA" sz="1200" b="1" dirty="0" smtClean="0">
                <a:latin typeface="Arial" panose="020B0604020202020204" pitchFamily="34" charset="0"/>
                <a:cs typeface="Arial" panose="020B0604020202020204" pitchFamily="34" charset="0"/>
              </a:rPr>
              <a:t>ЦИВІЛЬНОГО ЗАХИСТУ</a:t>
            </a:r>
          </a:p>
          <a:p>
            <a:pPr>
              <a:buFontTx/>
              <a:buChar char="-"/>
            </a:pPr>
            <a:r>
              <a:rPr lang="uk-UA" sz="1200" b="1" dirty="0" smtClean="0">
                <a:latin typeface="Arial" panose="020B0604020202020204" pitchFamily="34" charset="0"/>
                <a:cs typeface="Arial" panose="020B0604020202020204" pitchFamily="34" charset="0"/>
              </a:rPr>
              <a:t>СОЦІАЛЬНОГО ЗАХИСТУ</a:t>
            </a:r>
          </a:p>
          <a:p>
            <a:pPr>
              <a:buFontTx/>
              <a:buChar char="-"/>
            </a:pPr>
            <a:r>
              <a:rPr lang="uk-UA" sz="1200" b="1" dirty="0" smtClean="0">
                <a:latin typeface="Arial" panose="020B0604020202020204" pitchFamily="34" charset="0"/>
                <a:cs typeface="Arial" panose="020B0604020202020204" pitchFamily="34" charset="0"/>
              </a:rPr>
              <a:t>ЕНЕРГОЕФЕКТИВНОСТІ</a:t>
            </a:r>
          </a:p>
          <a:p>
            <a:pPr>
              <a:buFontTx/>
              <a:buChar char="-"/>
            </a:pPr>
            <a:r>
              <a:rPr lang="uk-UA" sz="1200" b="1" dirty="0" smtClean="0">
                <a:latin typeface="Arial" panose="020B0604020202020204" pitchFamily="34" charset="0"/>
                <a:cs typeface="Arial" panose="020B0604020202020204" pitchFamily="34" charset="0"/>
              </a:rPr>
              <a:t>ОХОРОНИ ЗДОРОВ’Я</a:t>
            </a:r>
          </a:p>
          <a:p>
            <a:pPr>
              <a:buFontTx/>
              <a:buChar char="-"/>
            </a:pPr>
            <a:r>
              <a:rPr lang="uk-UA" sz="1200" b="1" dirty="0" smtClean="0">
                <a:latin typeface="Arial" panose="020B0604020202020204" pitchFamily="34" charset="0"/>
                <a:cs typeface="Arial" panose="020B0604020202020204" pitchFamily="34" charset="0"/>
              </a:rPr>
              <a:t>МОЛОДІЖНОГО ЖИТЛА</a:t>
            </a:r>
          </a:p>
          <a:p>
            <a:pPr>
              <a:buFontTx/>
              <a:buChar char="-"/>
            </a:pPr>
            <a:r>
              <a:rPr lang="uk-UA" sz="1200" b="1" dirty="0" smtClean="0">
                <a:latin typeface="Arial" panose="020B0604020202020204" pitchFamily="34" charset="0"/>
                <a:cs typeface="Arial" panose="020B0604020202020204" pitchFamily="34" charset="0"/>
              </a:rPr>
              <a:t>РОЗВИТКУ ІНФОРМАЦІЙНО-КОМУНІКАТИВНОЇ СФЕРИ</a:t>
            </a:r>
          </a:p>
          <a:p>
            <a:pPr>
              <a:buFontTx/>
              <a:buChar char="-"/>
            </a:pPr>
            <a:r>
              <a:rPr lang="uk-UA" sz="1200" b="1" dirty="0" smtClean="0">
                <a:latin typeface="Arial" panose="020B0604020202020204" pitchFamily="34" charset="0"/>
                <a:cs typeface="Arial" panose="020B0604020202020204" pitchFamily="34" charset="0"/>
              </a:rPr>
              <a:t>ТРАНСПОРТНОГО КОМПЛЕКСУ</a:t>
            </a:r>
          </a:p>
          <a:p>
            <a:pPr>
              <a:buFontTx/>
              <a:buChar char="-"/>
            </a:pPr>
            <a:r>
              <a:rPr lang="uk-UA" sz="1200" b="1" dirty="0" smtClean="0">
                <a:latin typeface="Arial" panose="020B0604020202020204" pitchFamily="34" charset="0"/>
                <a:cs typeface="Arial" panose="020B0604020202020204" pitchFamily="34" charset="0"/>
              </a:rPr>
              <a:t>ЕЛЕКТРОННОГО УРЯДУВАННЯ</a:t>
            </a:r>
          </a:p>
          <a:p>
            <a:pPr>
              <a:buFontTx/>
              <a:buChar char="-"/>
            </a:pPr>
            <a:r>
              <a:rPr lang="uk-UA" sz="1200" b="1" dirty="0" smtClean="0">
                <a:latin typeface="Arial" panose="020B0604020202020204" pitchFamily="34" charset="0"/>
                <a:cs typeface="Arial" panose="020B0604020202020204" pitchFamily="34" charset="0"/>
              </a:rPr>
              <a:t>ТУРИЗМУ</a:t>
            </a:r>
          </a:p>
          <a:p>
            <a:pPr>
              <a:buFontTx/>
              <a:buChar char="-"/>
            </a:pPr>
            <a:r>
              <a:rPr lang="uk-UA" sz="1200" b="1" dirty="0" smtClean="0">
                <a:latin typeface="Arial" panose="020B0604020202020204" pitchFamily="34" charset="0"/>
                <a:cs typeface="Arial" panose="020B0604020202020204" pitchFamily="34" charset="0"/>
              </a:rPr>
              <a:t>ПІДПРИЄМНИЦТВА</a:t>
            </a:r>
          </a:p>
          <a:p>
            <a:pPr>
              <a:buFontTx/>
              <a:buChar char="-"/>
            </a:pPr>
            <a:r>
              <a:rPr lang="uk-UA" sz="1200" b="1" dirty="0" smtClean="0">
                <a:latin typeface="Arial" panose="020B0604020202020204" pitchFamily="34" charset="0"/>
                <a:cs typeface="Arial" panose="020B0604020202020204" pitchFamily="34" charset="0"/>
              </a:rPr>
              <a:t>ІНШІ</a:t>
            </a:r>
            <a:endParaRPr lang="uk-UA" sz="1200" b="1" dirty="0">
              <a:latin typeface="Arial" panose="020B0604020202020204" pitchFamily="34" charset="0"/>
              <a:cs typeface="Arial" panose="020B0604020202020204" pitchFamily="34" charset="0"/>
            </a:endParaRPr>
          </a:p>
          <a:p>
            <a:pPr>
              <a:buFontTx/>
              <a:buChar char="-"/>
            </a:pPr>
            <a:endParaRPr lang="uk-UA" sz="1200" b="1" dirty="0" smtClean="0">
              <a:latin typeface="Arial" panose="020B0604020202020204" pitchFamily="34" charset="0"/>
              <a:cs typeface="Arial" panose="020B0604020202020204" pitchFamily="34" charset="0"/>
            </a:endParaRPr>
          </a:p>
          <a:p>
            <a:pPr>
              <a:buFontTx/>
              <a:buChar char="-"/>
            </a:pPr>
            <a:endParaRPr lang="uk-UA" sz="1200" b="1" dirty="0" smtClean="0">
              <a:latin typeface="Arial" panose="020B0604020202020204" pitchFamily="34" charset="0"/>
              <a:cs typeface="Arial" panose="020B0604020202020204" pitchFamily="34" charset="0"/>
            </a:endParaRPr>
          </a:p>
          <a:p>
            <a:pPr marL="0" indent="0">
              <a:buNone/>
            </a:pPr>
            <a:endParaRPr lang="uk-UA" sz="1200" b="1" dirty="0" smtClean="0">
              <a:latin typeface="Arial" panose="020B0604020202020204" pitchFamily="34" charset="0"/>
              <a:cs typeface="Arial" panose="020B0604020202020204" pitchFamily="34" charset="0"/>
            </a:endParaRPr>
          </a:p>
          <a:p>
            <a:endParaRPr lang="ru-RU" sz="1200" b="1" dirty="0">
              <a:latin typeface="Arial" panose="020B0604020202020204" pitchFamily="34" charset="0"/>
              <a:cs typeface="Arial" panose="020B0604020202020204" pitchFamily="34" charset="0"/>
            </a:endParaRPr>
          </a:p>
        </p:txBody>
      </p:sp>
      <p:grpSp>
        <p:nvGrpSpPr>
          <p:cNvPr id="15" name="Группа 14"/>
          <p:cNvGrpSpPr/>
          <p:nvPr/>
        </p:nvGrpSpPr>
        <p:grpSpPr>
          <a:xfrm>
            <a:off x="0" y="51470"/>
            <a:ext cx="9172895" cy="919680"/>
            <a:chOff x="0" y="90352"/>
            <a:chExt cx="9172895" cy="919680"/>
          </a:xfrm>
        </p:grpSpPr>
        <p:sp>
          <p:nvSpPr>
            <p:cNvPr id="16" name="Прямоугольник 15"/>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7" name="Прямоугольник 16"/>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8" name="Прямоугольник 17"/>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9" name="Прямоугольник 18"/>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0" name="Прямоугольник 19"/>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21" name="TextBox 20"/>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20212-2024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22" name="Прямоугольник 21"/>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7023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627534"/>
            <a:ext cx="7680176" cy="400110"/>
          </a:xfrm>
          <a:prstGeom prst="rect">
            <a:avLst/>
          </a:prstGeom>
        </p:spPr>
        <p:txBody>
          <a:bodyPr wrap="square">
            <a:spAutoFit/>
          </a:bodyPr>
          <a:lstStyle/>
          <a:p>
            <a:pPr algn="ctr"/>
            <a:r>
              <a:rPr lang="uk-UA" sz="1000" b="1" dirty="0" smtClean="0">
                <a:latin typeface="Arial" panose="020B0604020202020204" pitchFamily="34" charset="0"/>
                <a:cs typeface="Arial" panose="020B0604020202020204" pitchFamily="34" charset="0"/>
              </a:rPr>
              <a:t>ПРОПОЗИЦІЇ ГОЛОВНИХ РОЗПОРЯДНИКІВ БЮДЖЕТНИХ КОШТІВ ЩОДО ІНВЕСТИЦІЙНИХ ПРОЄКТІВ (ОБ’ЄКТІВ), ЯКІ ПЛАНУЄТЬСЯ ФІНАНСУВАТИ У 2022-2024 РОКАХ ЗА КОШТИ МІСЬКОГО БЮДЖЕТУ (КІЛЬКІСТЬ ПРОЄКТІВ, ОБ’ЄКТІВ)</a:t>
            </a:r>
            <a:endParaRPr lang="ru-RU" sz="1000" dirty="0">
              <a:latin typeface="Arial" panose="020B0604020202020204" pitchFamily="34" charset="0"/>
              <a:cs typeface="Arial" panose="020B0604020202020204" pitchFamily="34" charset="0"/>
            </a:endParaRPr>
          </a:p>
        </p:txBody>
      </p:sp>
      <p:graphicFrame>
        <p:nvGraphicFramePr>
          <p:cNvPr id="14" name="Диаграмма 13"/>
          <p:cNvGraphicFramePr/>
          <p:nvPr>
            <p:extLst>
              <p:ext uri="{D42A27DB-BD31-4B8C-83A1-F6EECF244321}">
                <p14:modId xmlns:p14="http://schemas.microsoft.com/office/powerpoint/2010/main" val="2046474894"/>
              </p:ext>
            </p:extLst>
          </p:nvPr>
        </p:nvGraphicFramePr>
        <p:xfrm>
          <a:off x="827584" y="915566"/>
          <a:ext cx="78962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Группа 12"/>
          <p:cNvGrpSpPr/>
          <p:nvPr/>
        </p:nvGrpSpPr>
        <p:grpSpPr>
          <a:xfrm>
            <a:off x="0" y="135527"/>
            <a:ext cx="9172895" cy="919680"/>
            <a:chOff x="0" y="90352"/>
            <a:chExt cx="9172895" cy="919680"/>
          </a:xfrm>
        </p:grpSpPr>
        <p:sp>
          <p:nvSpPr>
            <p:cNvPr id="15" name="Прямоугольник 14"/>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6" name="Прямоугольник 15"/>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7" name="Прямоугольник 16"/>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8" name="Прямоугольник 17"/>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9" name="Прямоугольник 18"/>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20" name="TextBox 19"/>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21" name="Прямоугольник 20"/>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598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1923678"/>
            <a:ext cx="6192688" cy="707886"/>
          </a:xfrm>
          <a:prstGeom prst="rect">
            <a:avLst/>
          </a:prstGeom>
          <a:noFill/>
        </p:spPr>
        <p:txBody>
          <a:bodyPr wrap="square" lIns="91440" tIns="45720" rIns="91440" bIns="45720">
            <a:spAutoFit/>
          </a:bodyPr>
          <a:lstStyle/>
          <a:p>
            <a:pPr algn="ctr"/>
            <a:r>
              <a:rPr lang="ru-RU" sz="4000" b="1" cap="none" spc="0" dirty="0" smtClean="0">
                <a:ln w="19050">
                  <a:solidFill>
                    <a:schemeClr val="tx2">
                      <a:tint val="1000"/>
                    </a:schemeClr>
                  </a:solidFill>
                  <a:prstDash val="solid"/>
                </a:ln>
                <a:solidFill>
                  <a:schemeClr val="tx2">
                    <a:lumMod val="50000"/>
                  </a:schemeClr>
                </a:solidFill>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rPr>
              <a:t>ДЯКУЮ ЗА УВАГУ!</a:t>
            </a:r>
            <a:endParaRPr lang="ru-RU" sz="4000" b="1" cap="none" spc="0" dirty="0">
              <a:ln w="19050">
                <a:solidFill>
                  <a:schemeClr val="tx2">
                    <a:tint val="1000"/>
                  </a:schemeClr>
                </a:solidFill>
                <a:prstDash val="solid"/>
              </a:ln>
              <a:solidFill>
                <a:schemeClr val="tx2">
                  <a:lumMod val="50000"/>
                </a:schemeClr>
              </a:solidFill>
              <a:effectLst>
                <a:outerShdw blurRad="50000" dist="50800" dir="7500000" algn="tl">
                  <a:srgbClr val="000000">
                    <a:shade val="5000"/>
                    <a:alpha val="35000"/>
                  </a:srgbClr>
                </a:outerShdw>
              </a:effectLst>
              <a:latin typeface="Arial" panose="020B0604020202020204" pitchFamily="34" charset="0"/>
              <a:cs typeface="Arial" panose="020B0604020202020204" pitchFamily="34" charset="0"/>
            </a:endParaRPr>
          </a:p>
        </p:txBody>
      </p:sp>
      <p:sp>
        <p:nvSpPr>
          <p:cNvPr id="4" name="Прямоугольник 3"/>
          <p:cNvSpPr/>
          <p:nvPr/>
        </p:nvSpPr>
        <p:spPr>
          <a:xfrm>
            <a:off x="395536" y="3621080"/>
            <a:ext cx="4572000" cy="1015663"/>
          </a:xfrm>
          <a:prstGeom prst="rect">
            <a:avLst/>
          </a:prstGeom>
        </p:spPr>
        <p:txBody>
          <a:bodyPr>
            <a:spAutoFit/>
          </a:bodyPr>
          <a:lstStyle/>
          <a:p>
            <a:r>
              <a:rPr lang="uk-UA" sz="1200" b="1" dirty="0">
                <a:solidFill>
                  <a:srgbClr val="002060"/>
                </a:solidFill>
                <a:latin typeface="Arial" panose="020B0604020202020204" pitchFamily="34" charset="0"/>
                <a:cs typeface="Arial" panose="020B0604020202020204" pitchFamily="34" charset="0"/>
              </a:rPr>
              <a:t>Департамент економічного розвитку </a:t>
            </a:r>
            <a:endParaRPr lang="uk-UA" sz="1200" b="1" dirty="0" smtClean="0">
              <a:solidFill>
                <a:srgbClr val="002060"/>
              </a:solidFill>
              <a:latin typeface="Arial" panose="020B0604020202020204" pitchFamily="34" charset="0"/>
              <a:cs typeface="Arial" panose="020B0604020202020204" pitchFamily="34" charset="0"/>
            </a:endParaRPr>
          </a:p>
          <a:p>
            <a:r>
              <a:rPr lang="uk-UA" sz="1200" b="1" dirty="0" smtClean="0">
                <a:solidFill>
                  <a:srgbClr val="002060"/>
                </a:solidFill>
                <a:latin typeface="Arial" panose="020B0604020202020204" pitchFamily="34" charset="0"/>
                <a:cs typeface="Arial" panose="020B0604020202020204" pitchFamily="34" charset="0"/>
              </a:rPr>
              <a:t>Миколаївської </a:t>
            </a:r>
            <a:r>
              <a:rPr lang="uk-UA" sz="1200" b="1" dirty="0">
                <a:solidFill>
                  <a:srgbClr val="002060"/>
                </a:solidFill>
                <a:latin typeface="Arial" panose="020B0604020202020204" pitchFamily="34" charset="0"/>
                <a:cs typeface="Arial" panose="020B0604020202020204" pitchFamily="34" charset="0"/>
              </a:rPr>
              <a:t>міської ради</a:t>
            </a:r>
          </a:p>
          <a:p>
            <a:endParaRPr lang="uk-UA" sz="1200" b="1" dirty="0" smtClean="0">
              <a:solidFill>
                <a:srgbClr val="002060"/>
              </a:solidFill>
              <a:latin typeface="Arial" panose="020B0604020202020204" pitchFamily="34" charset="0"/>
              <a:cs typeface="Arial" panose="020B0604020202020204" pitchFamily="34" charset="0"/>
            </a:endParaRPr>
          </a:p>
          <a:p>
            <a:r>
              <a:rPr lang="uk-UA" sz="1200" b="1" dirty="0" err="1" smtClean="0">
                <a:solidFill>
                  <a:srgbClr val="002060"/>
                </a:solidFill>
                <a:latin typeface="Arial" panose="020B0604020202020204" pitchFamily="34" charset="0"/>
                <a:cs typeface="Arial" panose="020B0604020202020204" pitchFamily="34" charset="0"/>
              </a:rPr>
              <a:t>тел</a:t>
            </a:r>
            <a:r>
              <a:rPr lang="uk-UA" sz="1200" b="1" dirty="0">
                <a:solidFill>
                  <a:srgbClr val="002060"/>
                </a:solidFill>
                <a:latin typeface="Arial" panose="020B0604020202020204" pitchFamily="34" charset="0"/>
                <a:cs typeface="Arial" panose="020B0604020202020204" pitchFamily="34" charset="0"/>
              </a:rPr>
              <a:t>.: (0512) 37 </a:t>
            </a:r>
            <a:r>
              <a:rPr lang="uk-UA" sz="1200" b="1" dirty="0" smtClean="0">
                <a:solidFill>
                  <a:srgbClr val="002060"/>
                </a:solidFill>
                <a:latin typeface="Arial" panose="020B0604020202020204" pitchFamily="34" charset="0"/>
                <a:cs typeface="Arial" panose="020B0604020202020204" pitchFamily="34" charset="0"/>
              </a:rPr>
              <a:t>34 46, </a:t>
            </a:r>
            <a:r>
              <a:rPr lang="uk-UA" sz="1200" b="1" dirty="0">
                <a:solidFill>
                  <a:srgbClr val="002060"/>
                </a:solidFill>
                <a:latin typeface="Arial" panose="020B0604020202020204" pitchFamily="34" charset="0"/>
                <a:cs typeface="Arial" panose="020B0604020202020204" pitchFamily="34" charset="0"/>
              </a:rPr>
              <a:t>37 42 74</a:t>
            </a:r>
          </a:p>
          <a:p>
            <a:r>
              <a:rPr lang="en-US" sz="1200" b="1" dirty="0">
                <a:solidFill>
                  <a:srgbClr val="002060"/>
                </a:solidFill>
                <a:latin typeface="Arial" panose="020B0604020202020204" pitchFamily="34" charset="0"/>
                <a:cs typeface="Arial" panose="020B0604020202020204" pitchFamily="34" charset="0"/>
              </a:rPr>
              <a:t>e-mail: depeconom@mkrada.gov.ua</a:t>
            </a:r>
            <a:endParaRPr lang="ru-RU" sz="1200" b="1" dirty="0">
              <a:solidFill>
                <a:srgbClr val="002060"/>
              </a:solidFill>
              <a:latin typeface="Arial" panose="020B0604020202020204" pitchFamily="34" charset="0"/>
              <a:cs typeface="Arial" panose="020B0604020202020204" pitchFamily="34" charset="0"/>
            </a:endParaRPr>
          </a:p>
        </p:txBody>
      </p:sp>
      <p:grpSp>
        <p:nvGrpSpPr>
          <p:cNvPr id="13" name="Группа 12"/>
          <p:cNvGrpSpPr/>
          <p:nvPr/>
        </p:nvGrpSpPr>
        <p:grpSpPr>
          <a:xfrm>
            <a:off x="0" y="135527"/>
            <a:ext cx="9172895" cy="919680"/>
            <a:chOff x="0" y="90352"/>
            <a:chExt cx="9172895" cy="919680"/>
          </a:xfrm>
        </p:grpSpPr>
        <p:sp>
          <p:nvSpPr>
            <p:cNvPr id="14" name="Прямоугольник 13"/>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5" name="Прямоугольник 14"/>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6" name="Прямоугольник 15"/>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7" name="Прямоугольник 16"/>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18" name="Прямоугольник 17"/>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19" name="TextBox 18"/>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20" name="Прямоугольник 19"/>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99848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Рисунок 52"/>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GlowDiffused/>
                    </a14:imgEffect>
                    <a14:imgEffect>
                      <a14:colorTemperature colorTemp="4700"/>
                    </a14:imgEffect>
                    <a14:imgEffect>
                      <a14:saturation sat="66000"/>
                    </a14:imgEffect>
                  </a14:imgLayer>
                </a14:imgProps>
              </a:ext>
            </a:extLst>
          </a:blip>
          <a:stretch>
            <a:fillRect/>
          </a:stretch>
        </p:blipFill>
        <p:spPr>
          <a:xfrm>
            <a:off x="0" y="2706"/>
            <a:ext cx="9144000" cy="5143500"/>
          </a:xfrm>
          <a:prstGeom prst="rect">
            <a:avLst/>
          </a:prstGeom>
          <a:solidFill>
            <a:schemeClr val="bg1">
              <a:lumMod val="95000"/>
              <a:alpha val="0"/>
            </a:schemeClr>
          </a:solidFill>
        </p:spPr>
      </p:pic>
      <p:sp>
        <p:nvSpPr>
          <p:cNvPr id="12" name="Прямоугольник 11"/>
          <p:cNvSpPr/>
          <p:nvPr/>
        </p:nvSpPr>
        <p:spPr>
          <a:xfrm>
            <a:off x="774671" y="784188"/>
            <a:ext cx="7908500" cy="461665"/>
          </a:xfrm>
          <a:prstGeom prst="rect">
            <a:avLst/>
          </a:prstGeom>
        </p:spPr>
        <p:txBody>
          <a:bodyPr wrap="square">
            <a:spAutoFit/>
          </a:bodyPr>
          <a:lstStyle/>
          <a:p>
            <a:pPr algn="ctr"/>
            <a:r>
              <a:rPr lang="uk-UA" sz="800" dirty="0" smtClean="0">
                <a:latin typeface="Arial" panose="020B0604020202020204" pitchFamily="34" charset="0"/>
                <a:cs typeface="Arial" panose="020B0604020202020204" pitchFamily="34" charset="0"/>
              </a:rPr>
              <a:t>СТВОРЕННЯ НЕОБХІДНИХ УМОВ ДЛЯ ЗБЕРЕЖЕННЯ ТА ЗМІЦНЕННЯ СОЦІАЛЬНОЇ СТАБІЛЬНОСТІ ЯК ОСНОВИ ЕКОНОМІЧНОГО ЗРОСТАННЯ, ВДОСКОНАЛЕННЯ МЕХАНІЗМІВ УПРАВЛІННЯ РОЗВИТКОМ МІСТА, ЗАБЕЗПЕЧЕННЯ СТАЛОГО ФУНКЦІОНУВАННЯ ГОСПОДАРСЬКОГО КОМПЛЕКСУ, СОЦІАЛЬНОЇ ТА ГУМАНІТАРНОЇ СФЕР МІСТА, ВІДРОДЖЕННЯ ДУХОВНОСТІ МЕШКАНЦІВ МІСТА</a:t>
            </a:r>
            <a:endParaRPr lang="ru-RU" sz="800" spc="-10" dirty="0">
              <a:latin typeface="Arial" panose="020B0604020202020204" pitchFamily="34" charset="0"/>
              <a:cs typeface="Arial" panose="020B0604020202020204" pitchFamily="34" charset="0"/>
            </a:endParaRPr>
          </a:p>
        </p:txBody>
      </p:sp>
      <p:sp>
        <p:nvSpPr>
          <p:cNvPr id="16" name="TextBox 15"/>
          <p:cNvSpPr txBox="1"/>
          <p:nvPr/>
        </p:nvSpPr>
        <p:spPr>
          <a:xfrm>
            <a:off x="1139488" y="1265501"/>
            <a:ext cx="3333110" cy="246221"/>
          </a:xfrm>
          <a:prstGeom prst="rect">
            <a:avLst/>
          </a:prstGeom>
          <a:noFill/>
        </p:spPr>
        <p:txBody>
          <a:bodyPr wrap="square" rtlCol="0">
            <a:spAutoFit/>
          </a:bodyPr>
          <a:lstStyle/>
          <a:p>
            <a:pPr algn="ctr"/>
            <a:r>
              <a:rPr lang="uk-UA" sz="1000" b="1" dirty="0" smtClean="0">
                <a:solidFill>
                  <a:srgbClr val="001746"/>
                </a:solidFill>
                <a:latin typeface="Arial" panose="020B0604020202020204" pitchFamily="34" charset="0"/>
                <a:cs typeface="Arial" panose="020B0604020202020204" pitchFamily="34" charset="0"/>
              </a:rPr>
              <a:t>РОЗРОБЛЕНА ВІДПОВІДНО ДО</a:t>
            </a:r>
            <a:r>
              <a:rPr lang="uk-UA" sz="1000" dirty="0" smtClean="0">
                <a:solidFill>
                  <a:srgbClr val="001746"/>
                </a:solidFill>
                <a:latin typeface="Arial" panose="020B0604020202020204" pitchFamily="34" charset="0"/>
                <a:cs typeface="Arial" panose="020B0604020202020204" pitchFamily="34" charset="0"/>
              </a:rPr>
              <a:t>:</a:t>
            </a:r>
          </a:p>
        </p:txBody>
      </p:sp>
      <p:sp>
        <p:nvSpPr>
          <p:cNvPr id="20" name="TextBox 19"/>
          <p:cNvSpPr txBox="1"/>
          <p:nvPr/>
        </p:nvSpPr>
        <p:spPr>
          <a:xfrm>
            <a:off x="5320490" y="1240201"/>
            <a:ext cx="3139941" cy="246221"/>
          </a:xfrm>
          <a:prstGeom prst="rect">
            <a:avLst/>
          </a:prstGeom>
          <a:noFill/>
        </p:spPr>
        <p:txBody>
          <a:bodyPr wrap="square" rtlCol="0">
            <a:spAutoFit/>
          </a:bodyPr>
          <a:lstStyle/>
          <a:p>
            <a:r>
              <a:rPr lang="uk-UA" sz="1000" b="1" dirty="0" smtClean="0">
                <a:solidFill>
                  <a:schemeClr val="accent4">
                    <a:lumMod val="50000"/>
                  </a:schemeClr>
                </a:solidFill>
                <a:latin typeface="Arial" panose="020B0604020202020204" pitchFamily="34" charset="0"/>
                <a:cs typeface="Arial" panose="020B0604020202020204" pitchFamily="34" charset="0"/>
              </a:rPr>
              <a:t>СТРУКТУРА РОЗДІЛУ ПРОГРАМИ 2022-2024</a:t>
            </a:r>
            <a:r>
              <a:rPr lang="uk-UA" sz="1000" dirty="0" smtClean="0">
                <a:solidFill>
                  <a:schemeClr val="accent4">
                    <a:lumMod val="50000"/>
                  </a:schemeClr>
                </a:solidFill>
                <a:latin typeface="Arial" panose="020B0604020202020204" pitchFamily="34" charset="0"/>
                <a:cs typeface="Arial" panose="020B0604020202020204" pitchFamily="34" charset="0"/>
              </a:rPr>
              <a:t>:</a:t>
            </a:r>
          </a:p>
        </p:txBody>
      </p:sp>
      <p:sp>
        <p:nvSpPr>
          <p:cNvPr id="23" name="Полилиния 22"/>
          <p:cNvSpPr/>
          <p:nvPr/>
        </p:nvSpPr>
        <p:spPr>
          <a:xfrm>
            <a:off x="1290281" y="1543731"/>
            <a:ext cx="3016017" cy="615641"/>
          </a:xfrm>
          <a:custGeom>
            <a:avLst/>
            <a:gdLst>
              <a:gd name="connsiteX0" fmla="*/ 0 w 3016017"/>
              <a:gd name="connsiteY0" fmla="*/ 0 h 934567"/>
              <a:gd name="connsiteX1" fmla="*/ 2548734 w 3016017"/>
              <a:gd name="connsiteY1" fmla="*/ 0 h 934567"/>
              <a:gd name="connsiteX2" fmla="*/ 3016017 w 3016017"/>
              <a:gd name="connsiteY2" fmla="*/ 467284 h 934567"/>
              <a:gd name="connsiteX3" fmla="*/ 2548734 w 3016017"/>
              <a:gd name="connsiteY3" fmla="*/ 934567 h 934567"/>
              <a:gd name="connsiteX4" fmla="*/ 0 w 3016017"/>
              <a:gd name="connsiteY4" fmla="*/ 934567 h 934567"/>
              <a:gd name="connsiteX5" fmla="*/ 0 w 3016017"/>
              <a:gd name="connsiteY5" fmla="*/ 0 h 93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017" h="934567">
                <a:moveTo>
                  <a:pt x="3016017" y="934566"/>
                </a:moveTo>
                <a:lnTo>
                  <a:pt x="467283" y="934566"/>
                </a:lnTo>
                <a:lnTo>
                  <a:pt x="0" y="467283"/>
                </a:lnTo>
                <a:lnTo>
                  <a:pt x="467283" y="1"/>
                </a:lnTo>
                <a:lnTo>
                  <a:pt x="3016017" y="1"/>
                </a:lnTo>
                <a:lnTo>
                  <a:pt x="3016017" y="934566"/>
                </a:lnTo>
                <a:close/>
              </a:path>
            </a:pathLst>
          </a:custGeom>
          <a:solidFill>
            <a:srgbClr val="40B0FF"/>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62845" tIns="45721" rIns="85344" bIns="45720" numCol="1" spcCol="1270" anchor="ctr" anchorCtr="0">
            <a:noAutofit/>
          </a:bodyPr>
          <a:lstStyle/>
          <a:p>
            <a:pPr lvl="0" algn="ctr" defTabSz="533400">
              <a:lnSpc>
                <a:spcPct val="90000"/>
              </a:lnSpc>
              <a:spcBef>
                <a:spcPct val="0"/>
              </a:spcBef>
              <a:spcAft>
                <a:spcPct val="35000"/>
              </a:spcAft>
            </a:pPr>
            <a:r>
              <a:rPr lang="uk-UA" sz="800" b="1" kern="1200" cap="small" dirty="0" smtClean="0">
                <a:latin typeface="Arial" panose="020B0604020202020204" pitchFamily="34" charset="0"/>
                <a:cs typeface="Arial" panose="020B0604020202020204" pitchFamily="34" charset="0"/>
              </a:rPr>
              <a:t>ЗАКОНУ УКРАЇНИ </a:t>
            </a:r>
            <a:r>
              <a:rPr lang="uk-UA" sz="800" b="1" kern="1200" dirty="0" smtClean="0">
                <a:latin typeface="Arial" panose="020B0604020202020204" pitchFamily="34" charset="0"/>
                <a:cs typeface="Arial" panose="020B0604020202020204" pitchFamily="34" charset="0"/>
              </a:rPr>
              <a:t>“ПРО ДЕРЖАВНЕ ПРОГНОЗУВАННЯ ТА РОЗРОБЛЕННЯ ПРОГРАМ ЕКОНОМІЧНОГО І СОЦІАЛЬНОГО РОЗВИТКУ УКРАЇНИ”</a:t>
            </a:r>
          </a:p>
        </p:txBody>
      </p:sp>
      <p:sp>
        <p:nvSpPr>
          <p:cNvPr id="43" name="Овал 42"/>
          <p:cNvSpPr/>
          <p:nvPr/>
        </p:nvSpPr>
        <p:spPr>
          <a:xfrm>
            <a:off x="1018205" y="1608145"/>
            <a:ext cx="519767" cy="519767"/>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4" name="Полилиния 43"/>
          <p:cNvSpPr/>
          <p:nvPr/>
        </p:nvSpPr>
        <p:spPr>
          <a:xfrm>
            <a:off x="1302625" y="2237411"/>
            <a:ext cx="3016017" cy="519768"/>
          </a:xfrm>
          <a:custGeom>
            <a:avLst/>
            <a:gdLst>
              <a:gd name="connsiteX0" fmla="*/ 0 w 3016017"/>
              <a:gd name="connsiteY0" fmla="*/ 0 h 519767"/>
              <a:gd name="connsiteX1" fmla="*/ 2756134 w 3016017"/>
              <a:gd name="connsiteY1" fmla="*/ 0 h 519767"/>
              <a:gd name="connsiteX2" fmla="*/ 3016017 w 3016017"/>
              <a:gd name="connsiteY2" fmla="*/ 259884 h 519767"/>
              <a:gd name="connsiteX3" fmla="*/ 2756134 w 3016017"/>
              <a:gd name="connsiteY3" fmla="*/ 519767 h 519767"/>
              <a:gd name="connsiteX4" fmla="*/ 0 w 3016017"/>
              <a:gd name="connsiteY4" fmla="*/ 519767 h 519767"/>
              <a:gd name="connsiteX5" fmla="*/ 0 w 3016017"/>
              <a:gd name="connsiteY5" fmla="*/ 0 h 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017" h="519767">
                <a:moveTo>
                  <a:pt x="3016017" y="519766"/>
                </a:moveTo>
                <a:lnTo>
                  <a:pt x="259883" y="519766"/>
                </a:lnTo>
                <a:lnTo>
                  <a:pt x="0" y="259883"/>
                </a:lnTo>
                <a:lnTo>
                  <a:pt x="259883" y="1"/>
                </a:lnTo>
                <a:lnTo>
                  <a:pt x="3016017" y="1"/>
                </a:lnTo>
                <a:lnTo>
                  <a:pt x="3016017" y="519766"/>
                </a:lnTo>
                <a:close/>
              </a:path>
            </a:pathLst>
          </a:custGeom>
          <a:solidFill>
            <a:srgbClr val="2A93FB"/>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9145" tIns="45721" rIns="85344" bIns="45720" numCol="1" spcCol="1270" anchor="ctr" anchorCtr="0">
            <a:noAutofit/>
          </a:bodyPr>
          <a:lstStyle/>
          <a:p>
            <a:pPr lvl="0" algn="ctr" defTabSz="533400">
              <a:lnSpc>
                <a:spcPct val="90000"/>
              </a:lnSpc>
              <a:spcBef>
                <a:spcPct val="0"/>
              </a:spcBef>
              <a:spcAft>
                <a:spcPct val="35000"/>
              </a:spcAft>
            </a:pPr>
            <a:r>
              <a:rPr lang="uk-UA" sz="1000" b="1" kern="1200" cap="small" dirty="0" smtClean="0">
                <a:latin typeface="Arial" panose="020B0604020202020204" pitchFamily="34" charset="0"/>
                <a:cs typeface="Arial" panose="020B0604020202020204" pitchFamily="34" charset="0"/>
              </a:rPr>
              <a:t>ПОСТАНОВИ КМУ </a:t>
            </a:r>
            <a:r>
              <a:rPr lang="uk-UA" sz="1000" b="1" kern="1200" dirty="0" smtClean="0">
                <a:latin typeface="Arial" panose="020B0604020202020204" pitchFamily="34" charset="0"/>
                <a:cs typeface="Arial" panose="020B0604020202020204" pitchFamily="34" charset="0"/>
              </a:rPr>
              <a:t>ВІД 26.04.2003 № 621 (ЗІ ЗМІНАМИ)</a:t>
            </a:r>
          </a:p>
        </p:txBody>
      </p:sp>
      <p:sp>
        <p:nvSpPr>
          <p:cNvPr id="45" name="Овал 44"/>
          <p:cNvSpPr/>
          <p:nvPr/>
        </p:nvSpPr>
        <p:spPr>
          <a:xfrm>
            <a:off x="1030549" y="2237412"/>
            <a:ext cx="519767" cy="519767"/>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6" name="Полилиния 45"/>
          <p:cNvSpPr/>
          <p:nvPr/>
        </p:nvSpPr>
        <p:spPr>
          <a:xfrm>
            <a:off x="1291234" y="2875301"/>
            <a:ext cx="3016017" cy="519768"/>
          </a:xfrm>
          <a:custGeom>
            <a:avLst/>
            <a:gdLst>
              <a:gd name="connsiteX0" fmla="*/ 0 w 3016017"/>
              <a:gd name="connsiteY0" fmla="*/ 0 h 519767"/>
              <a:gd name="connsiteX1" fmla="*/ 2756134 w 3016017"/>
              <a:gd name="connsiteY1" fmla="*/ 0 h 519767"/>
              <a:gd name="connsiteX2" fmla="*/ 3016017 w 3016017"/>
              <a:gd name="connsiteY2" fmla="*/ 259884 h 519767"/>
              <a:gd name="connsiteX3" fmla="*/ 2756134 w 3016017"/>
              <a:gd name="connsiteY3" fmla="*/ 519767 h 519767"/>
              <a:gd name="connsiteX4" fmla="*/ 0 w 3016017"/>
              <a:gd name="connsiteY4" fmla="*/ 519767 h 519767"/>
              <a:gd name="connsiteX5" fmla="*/ 0 w 3016017"/>
              <a:gd name="connsiteY5" fmla="*/ 0 h 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6017" h="519767">
                <a:moveTo>
                  <a:pt x="3016017" y="519766"/>
                </a:moveTo>
                <a:lnTo>
                  <a:pt x="259883" y="519766"/>
                </a:lnTo>
                <a:lnTo>
                  <a:pt x="0" y="259883"/>
                </a:lnTo>
                <a:lnTo>
                  <a:pt x="259883" y="1"/>
                </a:lnTo>
                <a:lnTo>
                  <a:pt x="3016017" y="1"/>
                </a:lnTo>
                <a:lnTo>
                  <a:pt x="3016017" y="519766"/>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9145" tIns="45721" rIns="85344"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000" b="1" kern="1200" cap="small" dirty="0" smtClean="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uk-UA" sz="1000" b="1" kern="1200" cap="small" dirty="0" smtClean="0">
                <a:latin typeface="Arial" panose="020B0604020202020204" pitchFamily="34" charset="0"/>
                <a:cs typeface="Arial" panose="020B0604020202020204" pitchFamily="34" charset="0"/>
              </a:rPr>
              <a:t>ПОСТАНОВИ КМУ </a:t>
            </a:r>
            <a:r>
              <a:rPr lang="uk-UA" sz="1000" b="1" kern="1200" dirty="0" smtClean="0">
                <a:latin typeface="Arial" panose="020B0604020202020204" pitchFamily="34" charset="0"/>
                <a:cs typeface="Arial" panose="020B0604020202020204" pitchFamily="34" charset="0"/>
              </a:rPr>
              <a:t>ВІД </a:t>
            </a:r>
            <a:r>
              <a:rPr lang="uk-UA" sz="1000" b="1" dirty="0" smtClean="0">
                <a:latin typeface="Arial" panose="020B0604020202020204" pitchFamily="34" charset="0"/>
                <a:cs typeface="Arial" panose="020B0604020202020204" pitchFamily="34" charset="0"/>
              </a:rPr>
              <a:t>31</a:t>
            </a:r>
            <a:r>
              <a:rPr lang="uk-UA" sz="1000" b="1" kern="1200" dirty="0" smtClean="0">
                <a:latin typeface="Arial" panose="020B0604020202020204" pitchFamily="34" charset="0"/>
                <a:cs typeface="Arial" panose="020B0604020202020204" pitchFamily="34" charset="0"/>
              </a:rPr>
              <a:t>.05.2021 № 586</a:t>
            </a:r>
            <a:endParaRPr lang="ru-RU" sz="1000" b="1" kern="1200" dirty="0" smtClean="0">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ru-RU" sz="1000" b="1" kern="1200" dirty="0">
              <a:latin typeface="Arial" panose="020B0604020202020204" pitchFamily="34" charset="0"/>
              <a:cs typeface="Arial" panose="020B0604020202020204" pitchFamily="34" charset="0"/>
            </a:endParaRPr>
          </a:p>
        </p:txBody>
      </p:sp>
      <p:sp>
        <p:nvSpPr>
          <p:cNvPr id="47" name="Овал 46"/>
          <p:cNvSpPr/>
          <p:nvPr/>
        </p:nvSpPr>
        <p:spPr>
          <a:xfrm>
            <a:off x="1006814" y="2882361"/>
            <a:ext cx="519767" cy="519767"/>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Полилиния 3"/>
          <p:cNvSpPr/>
          <p:nvPr/>
        </p:nvSpPr>
        <p:spPr>
          <a:xfrm>
            <a:off x="4877360" y="1558787"/>
            <a:ext cx="3254206" cy="406603"/>
          </a:xfrm>
          <a:custGeom>
            <a:avLst/>
            <a:gdLst>
              <a:gd name="connsiteX0" fmla="*/ 0 w 3283384"/>
              <a:gd name="connsiteY0" fmla="*/ 0 h 513725"/>
              <a:gd name="connsiteX1" fmla="*/ 3026522 w 3283384"/>
              <a:gd name="connsiteY1" fmla="*/ 0 h 513725"/>
              <a:gd name="connsiteX2" fmla="*/ 3283384 w 3283384"/>
              <a:gd name="connsiteY2" fmla="*/ 256863 h 513725"/>
              <a:gd name="connsiteX3" fmla="*/ 3026522 w 3283384"/>
              <a:gd name="connsiteY3" fmla="*/ 513725 h 513725"/>
              <a:gd name="connsiteX4" fmla="*/ 0 w 3283384"/>
              <a:gd name="connsiteY4" fmla="*/ 513725 h 513725"/>
              <a:gd name="connsiteX5" fmla="*/ 0 w 3283384"/>
              <a:gd name="connsiteY5" fmla="*/ 0 h 51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3384" h="513725">
                <a:moveTo>
                  <a:pt x="3283384" y="513724"/>
                </a:moveTo>
                <a:lnTo>
                  <a:pt x="256862" y="513724"/>
                </a:lnTo>
                <a:lnTo>
                  <a:pt x="0" y="256862"/>
                </a:lnTo>
                <a:lnTo>
                  <a:pt x="256862" y="1"/>
                </a:lnTo>
                <a:lnTo>
                  <a:pt x="3283384" y="1"/>
                </a:lnTo>
                <a:lnTo>
                  <a:pt x="3283384" y="513724"/>
                </a:lnTo>
                <a:close/>
              </a:path>
            </a:pathLst>
          </a:custGeom>
          <a:solidFill>
            <a:srgbClr val="40B0FF"/>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4970" tIns="68581" rIns="128016" bIns="68581" numCol="1" spcCol="1270" anchor="ctr" anchorCtr="0">
            <a:noAutofit/>
          </a:bodyPr>
          <a:lstStyle/>
          <a:p>
            <a:pPr lvl="0" algn="ctr" defTabSz="800100">
              <a:lnSpc>
                <a:spcPct val="90000"/>
              </a:lnSpc>
              <a:spcBef>
                <a:spcPct val="0"/>
              </a:spcBef>
              <a:spcAft>
                <a:spcPct val="35000"/>
              </a:spcAft>
            </a:pPr>
            <a:r>
              <a:rPr lang="uk-UA" sz="1000" b="1" kern="1200" dirty="0" smtClean="0">
                <a:latin typeface="Arial" panose="020B0604020202020204" pitchFamily="34" charset="0"/>
                <a:cs typeface="Arial" panose="020B0604020202020204" pitchFamily="34" charset="0"/>
              </a:rPr>
              <a:t>МЕТА</a:t>
            </a:r>
          </a:p>
        </p:txBody>
      </p:sp>
      <p:sp>
        <p:nvSpPr>
          <p:cNvPr id="5" name="Овал 4"/>
          <p:cNvSpPr/>
          <p:nvPr/>
        </p:nvSpPr>
        <p:spPr>
          <a:xfrm>
            <a:off x="4595256" y="1495547"/>
            <a:ext cx="533343" cy="519349"/>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 name="Полилиния 5"/>
          <p:cNvSpPr/>
          <p:nvPr/>
        </p:nvSpPr>
        <p:spPr>
          <a:xfrm>
            <a:off x="4947438" y="2036209"/>
            <a:ext cx="3184128" cy="472322"/>
          </a:xfrm>
          <a:custGeom>
            <a:avLst/>
            <a:gdLst>
              <a:gd name="connsiteX0" fmla="*/ 0 w 3184128"/>
              <a:gd name="connsiteY0" fmla="*/ 0 h 513725"/>
              <a:gd name="connsiteX1" fmla="*/ 2927266 w 3184128"/>
              <a:gd name="connsiteY1" fmla="*/ 0 h 513725"/>
              <a:gd name="connsiteX2" fmla="*/ 3184128 w 3184128"/>
              <a:gd name="connsiteY2" fmla="*/ 256863 h 513725"/>
              <a:gd name="connsiteX3" fmla="*/ 2927266 w 3184128"/>
              <a:gd name="connsiteY3" fmla="*/ 513725 h 513725"/>
              <a:gd name="connsiteX4" fmla="*/ 0 w 3184128"/>
              <a:gd name="connsiteY4" fmla="*/ 513725 h 513725"/>
              <a:gd name="connsiteX5" fmla="*/ 0 w 3184128"/>
              <a:gd name="connsiteY5" fmla="*/ 0 h 51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128" h="513725">
                <a:moveTo>
                  <a:pt x="3184128" y="513724"/>
                </a:moveTo>
                <a:lnTo>
                  <a:pt x="256862" y="513724"/>
                </a:lnTo>
                <a:lnTo>
                  <a:pt x="0" y="256862"/>
                </a:lnTo>
                <a:lnTo>
                  <a:pt x="256862" y="1"/>
                </a:lnTo>
                <a:lnTo>
                  <a:pt x="3184128" y="1"/>
                </a:lnTo>
                <a:lnTo>
                  <a:pt x="3184128" y="513724"/>
                </a:lnTo>
                <a:close/>
              </a:path>
            </a:pathLst>
          </a:custGeom>
          <a:solidFill>
            <a:srgbClr val="2A93FB"/>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4970" tIns="68581" rIns="128016" bIns="68580" numCol="1" spcCol="1270" anchor="ctr" anchorCtr="0">
            <a:noAutofit/>
          </a:bodyPr>
          <a:lstStyle/>
          <a:p>
            <a:pPr lvl="0" algn="ctr" defTabSz="800100">
              <a:lnSpc>
                <a:spcPct val="90000"/>
              </a:lnSpc>
              <a:spcBef>
                <a:spcPct val="0"/>
              </a:spcBef>
              <a:spcAft>
                <a:spcPct val="35000"/>
              </a:spcAft>
            </a:pPr>
            <a:r>
              <a:rPr lang="uk-UA" sz="1000" b="1" kern="1200" dirty="0" smtClean="0">
                <a:latin typeface="Arial" panose="020B0604020202020204" pitchFamily="34" charset="0"/>
                <a:cs typeface="Arial" panose="020B0604020202020204" pitchFamily="34" charset="0"/>
              </a:rPr>
              <a:t>ГОЛОВНІ ПРОБЛЕМИ</a:t>
            </a:r>
          </a:p>
        </p:txBody>
      </p:sp>
      <p:sp>
        <p:nvSpPr>
          <p:cNvPr id="9" name="Полилиния 8"/>
          <p:cNvSpPr/>
          <p:nvPr/>
        </p:nvSpPr>
        <p:spPr>
          <a:xfrm>
            <a:off x="4963534" y="2604136"/>
            <a:ext cx="3184128" cy="384841"/>
          </a:xfrm>
          <a:custGeom>
            <a:avLst/>
            <a:gdLst>
              <a:gd name="connsiteX0" fmla="*/ 0 w 3184128"/>
              <a:gd name="connsiteY0" fmla="*/ 0 h 513725"/>
              <a:gd name="connsiteX1" fmla="*/ 2927266 w 3184128"/>
              <a:gd name="connsiteY1" fmla="*/ 0 h 513725"/>
              <a:gd name="connsiteX2" fmla="*/ 3184128 w 3184128"/>
              <a:gd name="connsiteY2" fmla="*/ 256863 h 513725"/>
              <a:gd name="connsiteX3" fmla="*/ 2927266 w 3184128"/>
              <a:gd name="connsiteY3" fmla="*/ 513725 h 513725"/>
              <a:gd name="connsiteX4" fmla="*/ 0 w 3184128"/>
              <a:gd name="connsiteY4" fmla="*/ 513725 h 513725"/>
              <a:gd name="connsiteX5" fmla="*/ 0 w 3184128"/>
              <a:gd name="connsiteY5" fmla="*/ 0 h 51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128" h="513725">
                <a:moveTo>
                  <a:pt x="3184128" y="513724"/>
                </a:moveTo>
                <a:lnTo>
                  <a:pt x="256862" y="513724"/>
                </a:lnTo>
                <a:lnTo>
                  <a:pt x="0" y="256862"/>
                </a:lnTo>
                <a:lnTo>
                  <a:pt x="256862" y="1"/>
                </a:lnTo>
                <a:lnTo>
                  <a:pt x="3184128" y="1"/>
                </a:lnTo>
                <a:lnTo>
                  <a:pt x="3184128" y="513724"/>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4970" tIns="68581" rIns="128016" bIns="68580" numCol="1" spcCol="1270" anchor="ctr" anchorCtr="0">
            <a:noAutofit/>
          </a:bodyPr>
          <a:lstStyle/>
          <a:p>
            <a:pPr lvl="0" algn="ctr" defTabSz="800100">
              <a:lnSpc>
                <a:spcPct val="90000"/>
              </a:lnSpc>
              <a:spcBef>
                <a:spcPct val="0"/>
              </a:spcBef>
              <a:spcAft>
                <a:spcPct val="35000"/>
              </a:spcAft>
            </a:pPr>
            <a:r>
              <a:rPr lang="uk-UA" sz="1000" b="1" kern="1200" dirty="0" smtClean="0">
                <a:latin typeface="Arial" panose="020B0604020202020204" pitchFamily="34" charset="0"/>
                <a:cs typeface="Arial" panose="020B0604020202020204" pitchFamily="34" charset="0"/>
              </a:rPr>
              <a:t>ПЕРШОЧЕРГОВІ ЗАВДАННЯ</a:t>
            </a:r>
          </a:p>
        </p:txBody>
      </p:sp>
      <p:sp>
        <p:nvSpPr>
          <p:cNvPr id="11" name="Полилиния 10"/>
          <p:cNvSpPr/>
          <p:nvPr/>
        </p:nvSpPr>
        <p:spPr>
          <a:xfrm>
            <a:off x="4947438" y="3169626"/>
            <a:ext cx="3190426" cy="392371"/>
          </a:xfrm>
          <a:custGeom>
            <a:avLst/>
            <a:gdLst>
              <a:gd name="connsiteX0" fmla="*/ 0 w 3184128"/>
              <a:gd name="connsiteY0" fmla="*/ 0 h 513725"/>
              <a:gd name="connsiteX1" fmla="*/ 2927266 w 3184128"/>
              <a:gd name="connsiteY1" fmla="*/ 0 h 513725"/>
              <a:gd name="connsiteX2" fmla="*/ 3184128 w 3184128"/>
              <a:gd name="connsiteY2" fmla="*/ 256863 h 513725"/>
              <a:gd name="connsiteX3" fmla="*/ 2927266 w 3184128"/>
              <a:gd name="connsiteY3" fmla="*/ 513725 h 513725"/>
              <a:gd name="connsiteX4" fmla="*/ 0 w 3184128"/>
              <a:gd name="connsiteY4" fmla="*/ 513725 h 513725"/>
              <a:gd name="connsiteX5" fmla="*/ 0 w 3184128"/>
              <a:gd name="connsiteY5" fmla="*/ 0 h 51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128" h="513725">
                <a:moveTo>
                  <a:pt x="3184128" y="513724"/>
                </a:moveTo>
                <a:lnTo>
                  <a:pt x="256862" y="513724"/>
                </a:lnTo>
                <a:lnTo>
                  <a:pt x="0" y="256862"/>
                </a:lnTo>
                <a:lnTo>
                  <a:pt x="256862" y="1"/>
                </a:lnTo>
                <a:lnTo>
                  <a:pt x="3184128" y="1"/>
                </a:lnTo>
                <a:lnTo>
                  <a:pt x="3184128" y="513724"/>
                </a:lnTo>
                <a:close/>
              </a:path>
            </a:pathLst>
          </a:custGeom>
          <a:solidFill>
            <a:srgbClr val="00549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54970" tIns="68581"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1000" b="1" kern="1200" dirty="0" smtClean="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uk-UA" sz="1000" b="1" kern="1200" dirty="0" smtClean="0">
                <a:latin typeface="Arial" panose="020B0604020202020204" pitchFamily="34" charset="0"/>
                <a:cs typeface="Arial" panose="020B0604020202020204" pitchFamily="34" charset="0"/>
              </a:rPr>
              <a:t>ЗАХОДИ ЩОДО ЗАБЕЗПЕЧЕННЯ ВИКОНАННЯ ПРОГРАМИ</a:t>
            </a:r>
          </a:p>
          <a:p>
            <a:pPr lvl="0" algn="ctr" defTabSz="800100">
              <a:lnSpc>
                <a:spcPct val="90000"/>
              </a:lnSpc>
              <a:spcBef>
                <a:spcPct val="0"/>
              </a:spcBef>
              <a:spcAft>
                <a:spcPct val="35000"/>
              </a:spcAft>
            </a:pPr>
            <a:endParaRPr lang="ru-RU" sz="1000" b="1" kern="1200" dirty="0">
              <a:latin typeface="Arial" panose="020B0604020202020204" pitchFamily="34" charset="0"/>
              <a:cs typeface="Arial" panose="020B0604020202020204" pitchFamily="34" charset="0"/>
            </a:endParaRPr>
          </a:p>
        </p:txBody>
      </p:sp>
      <p:grpSp>
        <p:nvGrpSpPr>
          <p:cNvPr id="24" name="Группа 23"/>
          <p:cNvGrpSpPr/>
          <p:nvPr/>
        </p:nvGrpSpPr>
        <p:grpSpPr>
          <a:xfrm>
            <a:off x="0" y="135527"/>
            <a:ext cx="9172895" cy="919680"/>
            <a:chOff x="0" y="90352"/>
            <a:chExt cx="9172895" cy="919680"/>
          </a:xfrm>
        </p:grpSpPr>
        <p:sp>
          <p:nvSpPr>
            <p:cNvPr id="25" name="Прямоугольник 24"/>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6" name="Прямоугольник 25"/>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7" name="Прямоугольник 26"/>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8" name="Прямоугольник 27"/>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29" name="Прямоугольник 28"/>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30" name="TextBox 29"/>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І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31" name="Прямоугольник 30"/>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
        <p:nvSpPr>
          <p:cNvPr id="33" name="Овал 32"/>
          <p:cNvSpPr/>
          <p:nvPr/>
        </p:nvSpPr>
        <p:spPr>
          <a:xfrm>
            <a:off x="4585537" y="2599747"/>
            <a:ext cx="533343" cy="519349"/>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34" name="Овал 33"/>
          <p:cNvSpPr/>
          <p:nvPr/>
        </p:nvSpPr>
        <p:spPr>
          <a:xfrm>
            <a:off x="4588981" y="3100145"/>
            <a:ext cx="533343" cy="519349"/>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35" name="Овал 34"/>
          <p:cNvSpPr/>
          <p:nvPr/>
        </p:nvSpPr>
        <p:spPr>
          <a:xfrm>
            <a:off x="4578172" y="2064595"/>
            <a:ext cx="533343" cy="519349"/>
          </a:xfrm>
          <a:prstGeom prst="ellipse">
            <a:avLst/>
          </a:pr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sp>
      <p:pic>
        <p:nvPicPr>
          <p:cNvPr id="38" name="Рисунок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21" y="1651040"/>
            <a:ext cx="256732" cy="256732"/>
          </a:xfrm>
          <a:prstGeom prst="rect">
            <a:avLst/>
          </a:prstGeom>
        </p:spPr>
      </p:pic>
      <p:sp>
        <p:nvSpPr>
          <p:cNvPr id="8" name="Прямоугольник 7"/>
          <p:cNvSpPr/>
          <p:nvPr/>
        </p:nvSpPr>
        <p:spPr>
          <a:xfrm>
            <a:off x="3768256" y="536259"/>
            <a:ext cx="1536062" cy="276999"/>
          </a:xfrm>
          <a:prstGeom prst="rect">
            <a:avLst/>
          </a:prstGeom>
        </p:spPr>
        <p:txBody>
          <a:bodyPr wrap="none">
            <a:spAutoFit/>
          </a:bodyPr>
          <a:lstStyle/>
          <a:p>
            <a:pPr algn="ctr"/>
            <a:r>
              <a:rPr lang="uk-UA" sz="1200" b="1" spc="-10" dirty="0">
                <a:solidFill>
                  <a:schemeClr val="tx1">
                    <a:lumMod val="95000"/>
                    <a:lumOff val="5000"/>
                  </a:schemeClr>
                </a:solidFill>
                <a:latin typeface="Arial" panose="020B0604020202020204" pitchFamily="34" charset="0"/>
                <a:cs typeface="Arial" panose="020B0604020202020204" pitchFamily="34" charset="0"/>
              </a:rPr>
              <a:t>МЕТА ПРОГРАМИ</a:t>
            </a:r>
            <a:r>
              <a:rPr lang="uk-UA" sz="1200" spc="-10" dirty="0">
                <a:solidFill>
                  <a:schemeClr val="tx1">
                    <a:lumMod val="95000"/>
                    <a:lumOff val="5000"/>
                  </a:schemeClr>
                </a:solidFill>
                <a:latin typeface="Arial" panose="020B0604020202020204" pitchFamily="34" charset="0"/>
                <a:cs typeface="Arial" panose="020B0604020202020204" pitchFamily="34" charset="0"/>
              </a:rPr>
              <a:t> </a:t>
            </a:r>
          </a:p>
        </p:txBody>
      </p:sp>
      <p:pic>
        <p:nvPicPr>
          <p:cNvPr id="39" name="Рисунок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5550" y="1742393"/>
            <a:ext cx="251270" cy="251270"/>
          </a:xfrm>
          <a:prstGeom prst="rect">
            <a:avLst/>
          </a:prstGeom>
        </p:spPr>
      </p:pic>
      <p:pic>
        <p:nvPicPr>
          <p:cNvPr id="48" name="Рисунок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802" y="2207582"/>
            <a:ext cx="256732" cy="256732"/>
          </a:xfrm>
          <a:prstGeom prst="rect">
            <a:avLst/>
          </a:prstGeom>
        </p:spPr>
      </p:pic>
      <p:pic>
        <p:nvPicPr>
          <p:cNvPr id="49" name="Рисунок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9202" y="2756570"/>
            <a:ext cx="256732" cy="256732"/>
          </a:xfrm>
          <a:prstGeom prst="rect">
            <a:avLst/>
          </a:prstGeom>
        </p:spPr>
      </p:pic>
      <p:pic>
        <p:nvPicPr>
          <p:cNvPr id="50" name="Рисунок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802" y="3223783"/>
            <a:ext cx="256732" cy="256732"/>
          </a:xfrm>
          <a:prstGeom prst="rect">
            <a:avLst/>
          </a:prstGeom>
        </p:spPr>
      </p:pic>
      <p:pic>
        <p:nvPicPr>
          <p:cNvPr id="51" name="Рисунок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2432" y="2372082"/>
            <a:ext cx="256732" cy="256732"/>
          </a:xfrm>
          <a:prstGeom prst="rect">
            <a:avLst/>
          </a:prstGeom>
        </p:spPr>
      </p:pic>
      <p:pic>
        <p:nvPicPr>
          <p:cNvPr id="52" name="Рисунок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545" y="3020560"/>
            <a:ext cx="256732" cy="256732"/>
          </a:xfrm>
          <a:prstGeom prst="rect">
            <a:avLst/>
          </a:prstGeom>
        </p:spPr>
      </p:pic>
      <p:sp>
        <p:nvSpPr>
          <p:cNvPr id="61" name="Прямоугольник 60"/>
          <p:cNvSpPr/>
          <p:nvPr/>
        </p:nvSpPr>
        <p:spPr>
          <a:xfrm>
            <a:off x="872891" y="3689977"/>
            <a:ext cx="7326792" cy="200055"/>
          </a:xfrm>
          <a:prstGeom prst="rect">
            <a:avLst/>
          </a:prstGeom>
        </p:spPr>
        <p:txBody>
          <a:bodyPr wrap="square">
            <a:spAutoFit/>
          </a:bodyPr>
          <a:lstStyle/>
          <a:p>
            <a:pPr algn="ctr"/>
            <a:r>
              <a:rPr lang="ru-RU" sz="700" b="1" dirty="0" smtClean="0">
                <a:latin typeface="Arial" panose="020B0604020202020204" pitchFamily="34" charset="0"/>
                <a:cs typeface="Arial" panose="020B0604020202020204" pitchFamily="34" charset="0"/>
              </a:rPr>
              <a:t>НАПРЯМКИ ПРОГРАМИ ЕКОНОМІЧНОГО </a:t>
            </a:r>
            <a:r>
              <a:rPr lang="ru-RU" sz="700" b="1" dirty="0">
                <a:latin typeface="Arial" panose="020B0604020202020204" pitchFamily="34" charset="0"/>
                <a:cs typeface="Arial" panose="020B0604020202020204" pitchFamily="34" charset="0"/>
              </a:rPr>
              <a:t>І</a:t>
            </a:r>
            <a:r>
              <a:rPr lang="ru-RU" sz="700" b="1" dirty="0" smtClean="0">
                <a:latin typeface="Arial" panose="020B0604020202020204" pitchFamily="34" charset="0"/>
                <a:cs typeface="Arial" panose="020B0604020202020204" pitchFamily="34" charset="0"/>
              </a:rPr>
              <a:t> СОЦІАЛЬНОГО РОЗВИТКУ М. МИКОЛАЄВА НА 2022-2024 РОКИ </a:t>
            </a:r>
            <a:endParaRPr lang="ru-RU" sz="700" b="1" dirty="0">
              <a:latin typeface="Arial" panose="020B0604020202020204" pitchFamily="34" charset="0"/>
              <a:cs typeface="Arial" panose="020B0604020202020204" pitchFamily="34" charset="0"/>
            </a:endParaRPr>
          </a:p>
        </p:txBody>
      </p:sp>
      <p:cxnSp>
        <p:nvCxnSpPr>
          <p:cNvPr id="62" name="Прямая соединительная линия 61"/>
          <p:cNvCxnSpPr/>
          <p:nvPr/>
        </p:nvCxnSpPr>
        <p:spPr>
          <a:xfrm>
            <a:off x="1555758" y="4208045"/>
            <a:ext cx="5833681" cy="0"/>
          </a:xfrm>
          <a:prstGeom prst="line">
            <a:avLst/>
          </a:prstGeom>
          <a:ln w="920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Rounded Corners 14">
            <a:extLst>
              <a:ext uri="{FF2B5EF4-FFF2-40B4-BE49-F238E27FC236}">
                <a16:creationId xmlns:a16="http://schemas.microsoft.com/office/drawing/2014/main" id="{AA280024-F36B-47C0-B19D-B25DE691C869}"/>
              </a:ext>
            </a:extLst>
          </p:cNvPr>
          <p:cNvSpPr/>
          <p:nvPr/>
        </p:nvSpPr>
        <p:spPr bwMode="auto">
          <a:xfrm>
            <a:off x="1128516" y="3959879"/>
            <a:ext cx="1281807" cy="480195"/>
          </a:xfrm>
          <a:prstGeom prst="roundRect">
            <a:avLst>
              <a:gd name="adj" fmla="val 8664"/>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4" name="Rectangle: Rounded Corners 14">
            <a:extLst>
              <a:ext uri="{FF2B5EF4-FFF2-40B4-BE49-F238E27FC236}">
                <a16:creationId xmlns:a16="http://schemas.microsoft.com/office/drawing/2014/main" id="{AA280024-F36B-47C0-B19D-B25DE691C869}"/>
              </a:ext>
            </a:extLst>
          </p:cNvPr>
          <p:cNvSpPr/>
          <p:nvPr/>
        </p:nvSpPr>
        <p:spPr bwMode="auto">
          <a:xfrm>
            <a:off x="2858145" y="3949421"/>
            <a:ext cx="1218937" cy="490653"/>
          </a:xfrm>
          <a:prstGeom prst="roundRect">
            <a:avLst>
              <a:gd name="adj" fmla="val 8664"/>
            </a:avLst>
          </a:prstGeom>
          <a:solidFill>
            <a:srgbClr val="4BACC6"/>
          </a:solidFill>
          <a:ln>
            <a:noFill/>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5" name="Rectangle: Rounded Corners 14">
            <a:extLst>
              <a:ext uri="{FF2B5EF4-FFF2-40B4-BE49-F238E27FC236}">
                <a16:creationId xmlns:a16="http://schemas.microsoft.com/office/drawing/2014/main" id="{AA280024-F36B-47C0-B19D-B25DE691C869}"/>
              </a:ext>
            </a:extLst>
          </p:cNvPr>
          <p:cNvSpPr/>
          <p:nvPr/>
        </p:nvSpPr>
        <p:spPr bwMode="auto">
          <a:xfrm>
            <a:off x="4882544" y="3949421"/>
            <a:ext cx="1086284" cy="466984"/>
          </a:xfrm>
          <a:prstGeom prst="roundRect">
            <a:avLst>
              <a:gd name="adj" fmla="val 8664"/>
            </a:avLst>
          </a:prstGeom>
          <a:solidFill>
            <a:srgbClr val="4F81BD"/>
          </a:solidFill>
          <a:ln>
            <a:noFill/>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66" name="Rectangle: Rounded Corners 14">
            <a:extLst>
              <a:ext uri="{FF2B5EF4-FFF2-40B4-BE49-F238E27FC236}">
                <a16:creationId xmlns:a16="http://schemas.microsoft.com/office/drawing/2014/main" id="{AA280024-F36B-47C0-B19D-B25DE691C869}"/>
              </a:ext>
            </a:extLst>
          </p:cNvPr>
          <p:cNvSpPr/>
          <p:nvPr/>
        </p:nvSpPr>
        <p:spPr bwMode="auto">
          <a:xfrm>
            <a:off x="6774290" y="3949420"/>
            <a:ext cx="1182086" cy="490653"/>
          </a:xfrm>
          <a:prstGeom prst="roundRect">
            <a:avLst>
              <a:gd name="adj" fmla="val 8664"/>
            </a:avLst>
          </a:prstGeom>
          <a:solidFill>
            <a:srgbClr val="594671"/>
          </a:solidFill>
          <a:ln>
            <a:noFill/>
          </a:ln>
        </p:spPr>
        <p:txBody>
          <a:bodyPr vert="horz" wrap="square" lIns="91440" tIns="45720" rIns="91440" bIns="45720" numCol="1" rtlCol="0" anchor="t" anchorCtr="0" compatLnSpc="1">
            <a:prstTxWarp prst="textNoShape">
              <a:avLst/>
            </a:prstTxWarp>
          </a:bodyPr>
          <a:lstStyle/>
          <a:p>
            <a:pPr algn="ctr"/>
            <a:endParaRPr lang="en-US" sz="800" dirty="0">
              <a:solidFill>
                <a:schemeClr val="bg1"/>
              </a:solidFill>
              <a:latin typeface="Arial" panose="020B0604020202020204" pitchFamily="34" charset="0"/>
              <a:cs typeface="Arial" panose="020B0604020202020204" pitchFamily="34" charset="0"/>
            </a:endParaRPr>
          </a:p>
        </p:txBody>
      </p:sp>
      <p:cxnSp>
        <p:nvCxnSpPr>
          <p:cNvPr id="79" name="Прямая соединительная линия 78"/>
          <p:cNvCxnSpPr/>
          <p:nvPr/>
        </p:nvCxnSpPr>
        <p:spPr>
          <a:xfrm>
            <a:off x="1655159" y="4728830"/>
            <a:ext cx="5833681" cy="0"/>
          </a:xfrm>
          <a:prstGeom prst="line">
            <a:avLst/>
          </a:prstGeom>
          <a:ln w="920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Rounded Corners 14">
            <a:extLst>
              <a:ext uri="{FF2B5EF4-FFF2-40B4-BE49-F238E27FC236}">
                <a16:creationId xmlns:a16="http://schemas.microsoft.com/office/drawing/2014/main" id="{AA280024-F36B-47C0-B19D-B25DE691C869}"/>
              </a:ext>
            </a:extLst>
          </p:cNvPr>
          <p:cNvSpPr/>
          <p:nvPr/>
        </p:nvSpPr>
        <p:spPr bwMode="auto">
          <a:xfrm>
            <a:off x="1125691" y="4486276"/>
            <a:ext cx="1284631" cy="454700"/>
          </a:xfrm>
          <a:prstGeom prst="roundRect">
            <a:avLst>
              <a:gd name="adj" fmla="val 8664"/>
            </a:avLst>
          </a:prstGeom>
          <a:solidFill>
            <a:srgbClr val="9BBB59"/>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68" name="Rectangle: Rounded Corners 14">
            <a:extLst>
              <a:ext uri="{FF2B5EF4-FFF2-40B4-BE49-F238E27FC236}">
                <a16:creationId xmlns:a16="http://schemas.microsoft.com/office/drawing/2014/main" id="{AA280024-F36B-47C0-B19D-B25DE691C869}"/>
              </a:ext>
            </a:extLst>
          </p:cNvPr>
          <p:cNvSpPr/>
          <p:nvPr/>
        </p:nvSpPr>
        <p:spPr bwMode="auto">
          <a:xfrm>
            <a:off x="4884750" y="4533947"/>
            <a:ext cx="1084078" cy="452957"/>
          </a:xfrm>
          <a:prstGeom prst="roundRect">
            <a:avLst>
              <a:gd name="adj" fmla="val 8664"/>
            </a:avLst>
          </a:prstGeom>
          <a:solidFill>
            <a:srgbClr val="34788A"/>
          </a:solidFill>
          <a:ln>
            <a:noFill/>
          </a:ln>
        </p:spPr>
        <p:txBody>
          <a:bodyPr vert="horz" wrap="square" lIns="91440" tIns="45720" rIns="91440" bIns="45720" numCol="1" rtlCol="0" anchor="t" anchorCtr="0" compatLnSpc="1">
            <a:prstTxWarp prst="textNoShape">
              <a:avLst/>
            </a:prstTxWarp>
          </a:bodyPr>
          <a:lstStyle/>
          <a:p>
            <a:pPr algn="ctr"/>
            <a:endParaRPr lang="en-US" dirty="0">
              <a:solidFill>
                <a:schemeClr val="bg1"/>
              </a:solidFill>
            </a:endParaRPr>
          </a:p>
        </p:txBody>
      </p:sp>
      <p:sp>
        <p:nvSpPr>
          <p:cNvPr id="69" name="Rectangle: Rounded Corners 14">
            <a:extLst>
              <a:ext uri="{FF2B5EF4-FFF2-40B4-BE49-F238E27FC236}">
                <a16:creationId xmlns:a16="http://schemas.microsoft.com/office/drawing/2014/main" id="{AA280024-F36B-47C0-B19D-B25DE691C869}"/>
              </a:ext>
            </a:extLst>
          </p:cNvPr>
          <p:cNvSpPr/>
          <p:nvPr/>
        </p:nvSpPr>
        <p:spPr bwMode="auto">
          <a:xfrm>
            <a:off x="6786558" y="4533948"/>
            <a:ext cx="1169818" cy="430790"/>
          </a:xfrm>
          <a:prstGeom prst="roundRect">
            <a:avLst>
              <a:gd name="adj" fmla="val 8664"/>
            </a:avLst>
          </a:prstGeom>
          <a:solidFill>
            <a:srgbClr val="375A84"/>
          </a:solidFill>
          <a:ln>
            <a:noFill/>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0" name="Прямоугольник 69"/>
          <p:cNvSpPr/>
          <p:nvPr/>
        </p:nvSpPr>
        <p:spPr>
          <a:xfrm>
            <a:off x="1139488" y="3971094"/>
            <a:ext cx="1240639" cy="461665"/>
          </a:xfrm>
          <a:prstGeom prst="rect">
            <a:avLst/>
          </a:prstGeom>
        </p:spPr>
        <p:txBody>
          <a:bodyPr wrap="square">
            <a:spAutoFit/>
          </a:bodyPr>
          <a:lstStyle/>
          <a:p>
            <a:pPr algn="ctr"/>
            <a:r>
              <a:rPr lang="uk-UA" sz="800" cap="small"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Ф</a:t>
            </a:r>
            <a:r>
              <a:rPr lang="uk-UA" sz="800" b="1" cap="small"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ІНАНСОВІ ТА МАТЕРІАЛЬНІ РЕСУРСИ </a:t>
            </a:r>
            <a:endParaRPr lang="uk-UA" sz="800" dirty="0">
              <a:solidFill>
                <a:schemeClr val="bg1"/>
              </a:solidFill>
              <a:latin typeface="Arial" panose="020B0604020202020204" pitchFamily="34" charset="0"/>
              <a:cs typeface="Arial" panose="020B0604020202020204" pitchFamily="34" charset="0"/>
            </a:endParaRPr>
          </a:p>
        </p:txBody>
      </p:sp>
      <p:sp>
        <p:nvSpPr>
          <p:cNvPr id="71" name="Прямоугольник 70"/>
          <p:cNvSpPr/>
          <p:nvPr/>
        </p:nvSpPr>
        <p:spPr>
          <a:xfrm>
            <a:off x="2982011" y="4017124"/>
            <a:ext cx="976194" cy="400110"/>
          </a:xfrm>
          <a:prstGeom prst="rect">
            <a:avLst/>
          </a:prstGeom>
        </p:spPr>
        <p:txBody>
          <a:bodyPr wrap="square">
            <a:spAutoFit/>
          </a:bodyPr>
          <a:lstStyle/>
          <a:p>
            <a:pPr algn="ctr"/>
            <a:r>
              <a:rPr lang="uk-UA" sz="1000" b="1" dirty="0">
                <a:solidFill>
                  <a:schemeClr val="bg1"/>
                </a:solidFill>
                <a:latin typeface="Arial" panose="020B0604020202020204" pitchFamily="34" charset="0"/>
                <a:cs typeface="Arial" panose="020B0604020202020204" pitchFamily="34" charset="0"/>
              </a:rPr>
              <a:t>РОЗВИТОК ЕКОНОМІКИ</a:t>
            </a:r>
          </a:p>
        </p:txBody>
      </p:sp>
      <p:sp>
        <p:nvSpPr>
          <p:cNvPr id="72" name="Прямоугольник 71"/>
          <p:cNvSpPr/>
          <p:nvPr/>
        </p:nvSpPr>
        <p:spPr>
          <a:xfrm>
            <a:off x="4706802" y="4025470"/>
            <a:ext cx="1407064" cy="338554"/>
          </a:xfrm>
          <a:prstGeom prst="rect">
            <a:avLst/>
          </a:prstGeom>
        </p:spPr>
        <p:txBody>
          <a:bodyPr wrap="square">
            <a:spAutoFit/>
          </a:bodyPr>
          <a:lstStyle/>
          <a:p>
            <a:pPr algn="ctr"/>
            <a:r>
              <a:rPr lang="uk-UA" sz="800" b="1" dirty="0">
                <a:solidFill>
                  <a:schemeClr val="bg1"/>
                </a:solidFill>
                <a:latin typeface="Arial" panose="020B0604020202020204" pitchFamily="34" charset="0"/>
                <a:cs typeface="Arial" panose="020B0604020202020204" pitchFamily="34" charset="0"/>
              </a:rPr>
              <a:t>РОЗВИТОК  ІНФРАСТРУКТУРИ </a:t>
            </a:r>
          </a:p>
        </p:txBody>
      </p:sp>
      <p:sp>
        <p:nvSpPr>
          <p:cNvPr id="73" name="Прямоугольник 72"/>
          <p:cNvSpPr/>
          <p:nvPr/>
        </p:nvSpPr>
        <p:spPr>
          <a:xfrm>
            <a:off x="6773438" y="3971514"/>
            <a:ext cx="1222857" cy="461665"/>
          </a:xfrm>
          <a:prstGeom prst="rect">
            <a:avLst/>
          </a:prstGeom>
        </p:spPr>
        <p:txBody>
          <a:bodyPr wrap="square">
            <a:spAutoFit/>
          </a:bodyPr>
          <a:lstStyle/>
          <a:p>
            <a:pPr algn="ctr"/>
            <a:r>
              <a:rPr lang="uk-UA" sz="800" b="1" dirty="0">
                <a:solidFill>
                  <a:schemeClr val="bg1"/>
                </a:solidFill>
                <a:latin typeface="Arial" panose="020B0604020202020204" pitchFamily="34" charset="0"/>
                <a:cs typeface="Arial" panose="020B0604020202020204" pitchFamily="34" charset="0"/>
              </a:rPr>
              <a:t>СОЦІАЛЬНА ТА ГУМАНІТАРНА СФЕРА</a:t>
            </a:r>
          </a:p>
        </p:txBody>
      </p:sp>
      <p:sp>
        <p:nvSpPr>
          <p:cNvPr id="74" name="Прямоугольник 73"/>
          <p:cNvSpPr/>
          <p:nvPr/>
        </p:nvSpPr>
        <p:spPr>
          <a:xfrm>
            <a:off x="1187086" y="4501954"/>
            <a:ext cx="1161839" cy="400110"/>
          </a:xfrm>
          <a:prstGeom prst="rect">
            <a:avLst/>
          </a:prstGeom>
        </p:spPr>
        <p:txBody>
          <a:bodyPr wrap="square">
            <a:spAutoFit/>
          </a:bodyPr>
          <a:lstStyle/>
          <a:p>
            <a:pPr algn="ctr"/>
            <a:r>
              <a:rPr lang="uk-UA" sz="1000" b="1" cap="small" dirty="0" smtClean="0">
                <a:solidFill>
                  <a:schemeClr val="bg1"/>
                </a:solidFill>
                <a:latin typeface="Arial" panose="020B0604020202020204" pitchFamily="34" charset="0"/>
                <a:cs typeface="Arial" panose="020B0604020202020204" pitchFamily="34" charset="0"/>
              </a:rPr>
              <a:t>ТЕХНОГЕННА БЕЗПЕКА</a:t>
            </a:r>
            <a:endParaRPr lang="uk-UA" sz="1000" b="1" dirty="0">
              <a:solidFill>
                <a:schemeClr val="bg1"/>
              </a:solidFill>
              <a:latin typeface="Arial" panose="020B0604020202020204" pitchFamily="34" charset="0"/>
              <a:cs typeface="Arial" panose="020B0604020202020204" pitchFamily="34" charset="0"/>
            </a:endParaRPr>
          </a:p>
        </p:txBody>
      </p:sp>
      <p:sp>
        <p:nvSpPr>
          <p:cNvPr id="76" name="Прямоугольник 75"/>
          <p:cNvSpPr/>
          <p:nvPr/>
        </p:nvSpPr>
        <p:spPr>
          <a:xfrm>
            <a:off x="4844843" y="4564627"/>
            <a:ext cx="1152128" cy="400110"/>
          </a:xfrm>
          <a:prstGeom prst="rect">
            <a:avLst/>
          </a:prstGeom>
        </p:spPr>
        <p:txBody>
          <a:bodyPr wrap="square">
            <a:spAutoFit/>
          </a:bodyPr>
          <a:lstStyle/>
          <a:p>
            <a:pPr algn="ctr"/>
            <a:r>
              <a:rPr lang="uk-UA" sz="1000" b="1" cap="small" dirty="0" smtClean="0">
                <a:solidFill>
                  <a:schemeClr val="bg1"/>
                </a:solidFill>
                <a:latin typeface="Arial" panose="020B0604020202020204" pitchFamily="34" charset="0"/>
                <a:cs typeface="Arial" panose="020B0604020202020204" pitchFamily="34" charset="0"/>
              </a:rPr>
              <a:t>ЕЛЕКТРОННЕ ВРЯДУВАННЯ</a:t>
            </a:r>
            <a:endParaRPr lang="uk-UA" sz="1000" b="1" dirty="0">
              <a:solidFill>
                <a:schemeClr val="bg1"/>
              </a:solidFill>
              <a:latin typeface="Arial" panose="020B0604020202020204" pitchFamily="34" charset="0"/>
              <a:cs typeface="Arial" panose="020B0604020202020204" pitchFamily="34" charset="0"/>
            </a:endParaRPr>
          </a:p>
        </p:txBody>
      </p:sp>
      <p:sp>
        <p:nvSpPr>
          <p:cNvPr id="77" name="Прямоугольник 76"/>
          <p:cNvSpPr/>
          <p:nvPr/>
        </p:nvSpPr>
        <p:spPr>
          <a:xfrm>
            <a:off x="6801128" y="4533947"/>
            <a:ext cx="1167475" cy="415498"/>
          </a:xfrm>
          <a:prstGeom prst="rect">
            <a:avLst/>
          </a:prstGeom>
        </p:spPr>
        <p:txBody>
          <a:bodyPr wrap="square">
            <a:spAutoFit/>
          </a:bodyPr>
          <a:lstStyle/>
          <a:p>
            <a:pPr algn="ctr"/>
            <a:r>
              <a:rPr lang="uk-UA" sz="700" b="1" cap="small" dirty="0" smtClean="0">
                <a:solidFill>
                  <a:schemeClr val="bg1"/>
                </a:solidFill>
                <a:latin typeface="Arial" panose="020B0604020202020204" pitchFamily="34" charset="0"/>
                <a:cs typeface="Arial" panose="020B0604020202020204" pitchFamily="34" charset="0"/>
              </a:rPr>
              <a:t>РОЗВИТОК МІСЦЕВОГО САМОВРЯДУВАННЯ </a:t>
            </a:r>
            <a:endParaRPr lang="uk-UA" sz="700" b="1" dirty="0">
              <a:solidFill>
                <a:schemeClr val="bg1"/>
              </a:solidFill>
              <a:latin typeface="Arial" panose="020B0604020202020204" pitchFamily="34" charset="0"/>
              <a:cs typeface="Arial" panose="020B0604020202020204" pitchFamily="34" charset="0"/>
            </a:endParaRPr>
          </a:p>
        </p:txBody>
      </p:sp>
      <p:sp>
        <p:nvSpPr>
          <p:cNvPr id="78" name="Rectangle: Rounded Corners 14">
            <a:extLst>
              <a:ext uri="{FF2B5EF4-FFF2-40B4-BE49-F238E27FC236}">
                <a16:creationId xmlns:a16="http://schemas.microsoft.com/office/drawing/2014/main" id="{AA280024-F36B-47C0-B19D-B25DE691C869}"/>
              </a:ext>
            </a:extLst>
          </p:cNvPr>
          <p:cNvSpPr/>
          <p:nvPr/>
        </p:nvSpPr>
        <p:spPr bwMode="auto">
          <a:xfrm>
            <a:off x="2858144" y="4533947"/>
            <a:ext cx="1218937" cy="453214"/>
          </a:xfrm>
          <a:prstGeom prst="roundRect">
            <a:avLst>
              <a:gd name="adj" fmla="val 8664"/>
            </a:avLst>
          </a:prstGeom>
          <a:solidFill>
            <a:srgbClr val="863836"/>
          </a:solidFill>
          <a:ln>
            <a:noFill/>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75" name="Прямоугольник 74"/>
          <p:cNvSpPr/>
          <p:nvPr/>
        </p:nvSpPr>
        <p:spPr>
          <a:xfrm>
            <a:off x="2686461" y="4533947"/>
            <a:ext cx="1564248" cy="415498"/>
          </a:xfrm>
          <a:prstGeom prst="rect">
            <a:avLst/>
          </a:prstGeom>
        </p:spPr>
        <p:txBody>
          <a:bodyPr wrap="square">
            <a:spAutoFit/>
          </a:bodyPr>
          <a:lstStyle/>
          <a:p>
            <a:pPr algn="ctr"/>
            <a:r>
              <a:rPr lang="uk-UA" sz="700" b="1" cap="small" dirty="0" smtClean="0">
                <a:solidFill>
                  <a:schemeClr val="bg1"/>
                </a:solidFill>
                <a:latin typeface="Arial" panose="020B0604020202020204" pitchFamily="34" charset="0"/>
                <a:cs typeface="Arial" panose="020B0604020202020204" pitchFamily="34" charset="0"/>
              </a:rPr>
              <a:t>ОХОРОНА ПРИРОДНОГО НАВКОЛИШНЬОГО СЕРЕДОВИЩА</a:t>
            </a:r>
            <a:endParaRPr lang="uk-UA" sz="7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Рисунок 255"/>
          <p:cNvPicPr>
            <a:picLocks noChangeAspect="1"/>
          </p:cNvPicPr>
          <p:nvPr/>
        </p:nvPicPr>
        <p:blipFill>
          <a:blip r:embed="rId3">
            <a:lum bright="70000" contrast="-70000"/>
            <a:extLst/>
          </a:blip>
          <a:stretch>
            <a:fillRect/>
          </a:stretch>
        </p:blipFill>
        <p:spPr>
          <a:xfrm>
            <a:off x="-22599" y="154440"/>
            <a:ext cx="9144000" cy="5143500"/>
          </a:xfrm>
          <a:prstGeom prst="rect">
            <a:avLst/>
          </a:prstGeom>
          <a:solidFill>
            <a:schemeClr val="bg1">
              <a:lumMod val="95000"/>
              <a:alpha val="0"/>
            </a:schemeClr>
          </a:solidFill>
        </p:spPr>
      </p:pic>
      <p:grpSp>
        <p:nvGrpSpPr>
          <p:cNvPr id="153" name="Group 5">
            <a:extLst>
              <a:ext uri="{FF2B5EF4-FFF2-40B4-BE49-F238E27FC236}">
                <a16:creationId xmlns:a16="http://schemas.microsoft.com/office/drawing/2014/main" id="{7F875F28-C293-4769-B6F1-A3554E0850E5}"/>
              </a:ext>
            </a:extLst>
          </p:cNvPr>
          <p:cNvGrpSpPr>
            <a:grpSpLocks noChangeAspect="1"/>
          </p:cNvGrpSpPr>
          <p:nvPr/>
        </p:nvGrpSpPr>
        <p:grpSpPr>
          <a:xfrm>
            <a:off x="2489259" y="1059582"/>
            <a:ext cx="3857467" cy="3857467"/>
            <a:chOff x="2220683" y="1643727"/>
            <a:chExt cx="4354284" cy="4354285"/>
          </a:xfrm>
        </p:grpSpPr>
        <p:sp>
          <p:nvSpPr>
            <p:cNvPr id="154" name="Arc 6">
              <a:extLst>
                <a:ext uri="{FF2B5EF4-FFF2-40B4-BE49-F238E27FC236}">
                  <a16:creationId xmlns:a16="http://schemas.microsoft.com/office/drawing/2014/main" id="{B76E8817-F36F-4AC5-A9DB-CAEB7FC59956}"/>
                </a:ext>
              </a:extLst>
            </p:cNvPr>
            <p:cNvSpPr/>
            <p:nvPr/>
          </p:nvSpPr>
          <p:spPr>
            <a:xfrm>
              <a:off x="2220683" y="1643727"/>
              <a:ext cx="4354284" cy="4354285"/>
            </a:xfrm>
            <a:prstGeom prst="arc">
              <a:avLst>
                <a:gd name="adj1" fmla="val 15348281"/>
                <a:gd name="adj2" fmla="val 19569987"/>
              </a:avLst>
            </a:prstGeom>
            <a:ln w="19050">
              <a:solidFill>
                <a:schemeClr val="accent1">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5" name="Arc 7">
              <a:extLst>
                <a:ext uri="{FF2B5EF4-FFF2-40B4-BE49-F238E27FC236}">
                  <a16:creationId xmlns:a16="http://schemas.microsoft.com/office/drawing/2014/main" id="{355A0F11-13B7-43D1-8D11-FCB10760D15F}"/>
                </a:ext>
              </a:extLst>
            </p:cNvPr>
            <p:cNvSpPr/>
            <p:nvPr/>
          </p:nvSpPr>
          <p:spPr>
            <a:xfrm>
              <a:off x="2220683" y="1643727"/>
              <a:ext cx="4354284" cy="4354285"/>
            </a:xfrm>
            <a:prstGeom prst="arc">
              <a:avLst>
                <a:gd name="adj1" fmla="val 19808845"/>
                <a:gd name="adj2" fmla="val 2249254"/>
              </a:avLst>
            </a:prstGeom>
            <a:ln w="19050">
              <a:solidFill>
                <a:schemeClr val="accent2">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6" name="Arc 8">
              <a:extLst>
                <a:ext uri="{FF2B5EF4-FFF2-40B4-BE49-F238E27FC236}">
                  <a16:creationId xmlns:a16="http://schemas.microsoft.com/office/drawing/2014/main" id="{04C0DE57-3B4F-4149-85DC-83E8C3FF5339}"/>
                </a:ext>
              </a:extLst>
            </p:cNvPr>
            <p:cNvSpPr/>
            <p:nvPr/>
          </p:nvSpPr>
          <p:spPr>
            <a:xfrm>
              <a:off x="2220683" y="1643727"/>
              <a:ext cx="4354284" cy="4354285"/>
            </a:xfrm>
            <a:prstGeom prst="arc">
              <a:avLst>
                <a:gd name="adj1" fmla="val 2441691"/>
                <a:gd name="adj2" fmla="val 6455389"/>
              </a:avLst>
            </a:prstGeom>
            <a:ln w="19050">
              <a:solidFill>
                <a:schemeClr val="accent3">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7" name="Arc 9">
              <a:extLst>
                <a:ext uri="{FF2B5EF4-FFF2-40B4-BE49-F238E27FC236}">
                  <a16:creationId xmlns:a16="http://schemas.microsoft.com/office/drawing/2014/main" id="{4EFD9A01-FF47-48FF-8ADD-925149D68F63}"/>
                </a:ext>
              </a:extLst>
            </p:cNvPr>
            <p:cNvSpPr/>
            <p:nvPr/>
          </p:nvSpPr>
          <p:spPr>
            <a:xfrm>
              <a:off x="2220683" y="1643727"/>
              <a:ext cx="4354284" cy="4354285"/>
            </a:xfrm>
            <a:prstGeom prst="arc">
              <a:avLst>
                <a:gd name="adj1" fmla="val 6626209"/>
                <a:gd name="adj2" fmla="val 10747652"/>
              </a:avLst>
            </a:prstGeom>
            <a:ln w="1905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8" name="Arc 10">
              <a:extLst>
                <a:ext uri="{FF2B5EF4-FFF2-40B4-BE49-F238E27FC236}">
                  <a16:creationId xmlns:a16="http://schemas.microsoft.com/office/drawing/2014/main" id="{1ED13E4B-1EAC-4252-A0B6-F667E0CF4F8E}"/>
                </a:ext>
              </a:extLst>
            </p:cNvPr>
            <p:cNvSpPr/>
            <p:nvPr/>
          </p:nvSpPr>
          <p:spPr>
            <a:xfrm>
              <a:off x="2220683" y="1643727"/>
              <a:ext cx="4354284" cy="4354285"/>
            </a:xfrm>
            <a:prstGeom prst="arc">
              <a:avLst>
                <a:gd name="adj1" fmla="val 10977622"/>
                <a:gd name="adj2" fmla="val 15175188"/>
              </a:avLst>
            </a:prstGeom>
            <a:ln w="19050">
              <a:solidFill>
                <a:schemeClr val="accent5">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9" name="Freeform: Shape 11">
              <a:extLst>
                <a:ext uri="{FF2B5EF4-FFF2-40B4-BE49-F238E27FC236}">
                  <a16:creationId xmlns:a16="http://schemas.microsoft.com/office/drawing/2014/main" id="{E7CC5E1F-2AA5-4140-9FFC-BD3BFE872820}"/>
                </a:ext>
              </a:extLst>
            </p:cNvPr>
            <p:cNvSpPr/>
            <p:nvPr/>
          </p:nvSpPr>
          <p:spPr>
            <a:xfrm>
              <a:off x="2336879" y="3524984"/>
              <a:ext cx="2024478" cy="2219803"/>
            </a:xfrm>
            <a:custGeom>
              <a:avLst/>
              <a:gdLst>
                <a:gd name="connsiteX0" fmla="*/ 1291821 w 2024479"/>
                <a:gd name="connsiteY0" fmla="*/ 88132 h 2219803"/>
                <a:gd name="connsiteX1" fmla="*/ 2024480 w 2024479"/>
                <a:gd name="connsiteY1" fmla="*/ 306935 h 2219803"/>
                <a:gd name="connsiteX2" fmla="*/ 1580243 w 2024479"/>
                <a:gd name="connsiteY2" fmla="*/ 941243 h 2219803"/>
                <a:gd name="connsiteX3" fmla="*/ 1571403 w 2024479"/>
                <a:gd name="connsiteY3" fmla="*/ 952293 h 2219803"/>
                <a:gd name="connsiteX4" fmla="*/ 1328288 w 2024479"/>
                <a:gd name="connsiteY4" fmla="*/ 2219803 h 2219803"/>
                <a:gd name="connsiteX5" fmla="*/ 0 w 2024479"/>
                <a:gd name="connsiteY5" fmla="*/ 293674 h 2219803"/>
                <a:gd name="connsiteX6" fmla="*/ 0 w 2024479"/>
                <a:gd name="connsiteY6" fmla="*/ 264943 h 2219803"/>
                <a:gd name="connsiteX7" fmla="*/ 1280771 w 2024479"/>
                <a:gd name="connsiteY7" fmla="*/ 84817 h 2219803"/>
                <a:gd name="connsiteX8" fmla="*/ 1291821 w 2024479"/>
                <a:gd name="connsiteY8" fmla="*/ 88132 h 22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479" h="2219803">
                  <a:moveTo>
                    <a:pt x="1291821" y="88132"/>
                  </a:moveTo>
                  <a:lnTo>
                    <a:pt x="2024480" y="306935"/>
                  </a:lnTo>
                  <a:lnTo>
                    <a:pt x="1580243" y="941243"/>
                  </a:lnTo>
                  <a:cubicBezTo>
                    <a:pt x="1576928" y="944558"/>
                    <a:pt x="1574718" y="948978"/>
                    <a:pt x="1571403" y="952293"/>
                  </a:cubicBezTo>
                  <a:cubicBezTo>
                    <a:pt x="1288506" y="1313650"/>
                    <a:pt x="1200101" y="1782197"/>
                    <a:pt x="1328288" y="2219803"/>
                  </a:cubicBezTo>
                  <a:cubicBezTo>
                    <a:pt x="552533" y="1923646"/>
                    <a:pt x="0" y="1173306"/>
                    <a:pt x="0" y="293674"/>
                  </a:cubicBezTo>
                  <a:cubicBezTo>
                    <a:pt x="0" y="283729"/>
                    <a:pt x="0" y="274888"/>
                    <a:pt x="0" y="264943"/>
                  </a:cubicBezTo>
                  <a:cubicBezTo>
                    <a:pt x="371302" y="-6903"/>
                    <a:pt x="847585" y="-74312"/>
                    <a:pt x="1280771" y="84817"/>
                  </a:cubicBezTo>
                  <a:lnTo>
                    <a:pt x="1291821" y="88132"/>
                  </a:lnTo>
                  <a:close/>
                </a:path>
              </a:pathLst>
            </a:custGeom>
            <a:solidFill>
              <a:schemeClr val="accent4"/>
            </a:solidFill>
            <a:ln w="11028" cap="flat">
              <a:noFill/>
              <a:prstDash val="solid"/>
              <a:miter/>
            </a:ln>
          </p:spPr>
          <p:txBody>
            <a:bodyPr rtlCol="0" anchor="ctr"/>
            <a:lstStyle/>
            <a:p>
              <a:endParaRPr lang="en-US" dirty="0">
                <a:solidFill>
                  <a:schemeClr val="bg1"/>
                </a:solidFill>
              </a:endParaRPr>
            </a:p>
          </p:txBody>
        </p:sp>
        <p:sp>
          <p:nvSpPr>
            <p:cNvPr id="160" name="Freeform: Shape 12">
              <a:extLst>
                <a:ext uri="{FF2B5EF4-FFF2-40B4-BE49-F238E27FC236}">
                  <a16:creationId xmlns:a16="http://schemas.microsoft.com/office/drawing/2014/main" id="{7558F7DA-0F07-4509-8F39-248AB03BCDCD}"/>
                </a:ext>
              </a:extLst>
            </p:cNvPr>
            <p:cNvSpPr/>
            <p:nvPr/>
          </p:nvSpPr>
          <p:spPr>
            <a:xfrm>
              <a:off x="2339089" y="1836172"/>
              <a:ext cx="2039356" cy="1952650"/>
            </a:xfrm>
            <a:custGeom>
              <a:avLst/>
              <a:gdLst>
                <a:gd name="connsiteX0" fmla="*/ 2036635 w 2039357"/>
                <a:gd name="connsiteY0" fmla="*/ 1175790 h 1952650"/>
                <a:gd name="connsiteX1" fmla="*/ 2036635 w 2039357"/>
                <a:gd name="connsiteY1" fmla="*/ 1952650 h 1952650"/>
                <a:gd name="connsiteX2" fmla="*/ 1307292 w 2039357"/>
                <a:gd name="connsiteY2" fmla="*/ 1734952 h 1952650"/>
                <a:gd name="connsiteX3" fmla="*/ 1294031 w 2039357"/>
                <a:gd name="connsiteY3" fmla="*/ 1730532 h 1952650"/>
                <a:gd name="connsiteX4" fmla="*/ 0 w 2039357"/>
                <a:gd name="connsiteY4" fmla="*/ 1896292 h 1952650"/>
                <a:gd name="connsiteX5" fmla="*/ 1498469 w 2039357"/>
                <a:gd name="connsiteY5" fmla="*/ 0 h 1952650"/>
                <a:gd name="connsiteX6" fmla="*/ 2036635 w 2039357"/>
                <a:gd name="connsiteY6" fmla="*/ 1175790 h 19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357" h="1952650">
                  <a:moveTo>
                    <a:pt x="2036635" y="1175790"/>
                  </a:moveTo>
                  <a:lnTo>
                    <a:pt x="2036635" y="1952650"/>
                  </a:lnTo>
                  <a:lnTo>
                    <a:pt x="1307292" y="1734952"/>
                  </a:lnTo>
                  <a:lnTo>
                    <a:pt x="1294031" y="1730532"/>
                  </a:lnTo>
                  <a:cubicBezTo>
                    <a:pt x="857531" y="1570298"/>
                    <a:pt x="379037" y="1633286"/>
                    <a:pt x="0" y="1896292"/>
                  </a:cubicBezTo>
                  <a:cubicBezTo>
                    <a:pt x="36467" y="991244"/>
                    <a:pt x="658619" y="235379"/>
                    <a:pt x="1498469" y="0"/>
                  </a:cubicBezTo>
                  <a:cubicBezTo>
                    <a:pt x="1865350" y="277371"/>
                    <a:pt x="2065367" y="714977"/>
                    <a:pt x="2036635" y="1175790"/>
                  </a:cubicBezTo>
                  <a:close/>
                </a:path>
              </a:pathLst>
            </a:custGeom>
            <a:solidFill>
              <a:schemeClr val="accent5"/>
            </a:solidFill>
            <a:ln w="11028" cap="flat">
              <a:noFill/>
              <a:prstDash val="solid"/>
              <a:miter/>
            </a:ln>
          </p:spPr>
          <p:txBody>
            <a:bodyPr rtlCol="0" anchor="ctr"/>
            <a:lstStyle/>
            <a:p>
              <a:endParaRPr lang="en-US">
                <a:solidFill>
                  <a:schemeClr val="bg1"/>
                </a:solidFill>
              </a:endParaRPr>
            </a:p>
          </p:txBody>
        </p:sp>
        <p:sp>
          <p:nvSpPr>
            <p:cNvPr id="161" name="Freeform: Shape 13">
              <a:extLst>
                <a:ext uri="{FF2B5EF4-FFF2-40B4-BE49-F238E27FC236}">
                  <a16:creationId xmlns:a16="http://schemas.microsoft.com/office/drawing/2014/main" id="{BD46DCD6-D817-496D-8E44-15DAAC9FBD05}"/>
                </a:ext>
              </a:extLst>
            </p:cNvPr>
            <p:cNvSpPr/>
            <p:nvPr/>
          </p:nvSpPr>
          <p:spPr>
            <a:xfrm>
              <a:off x="3891706" y="1761026"/>
              <a:ext cx="2244386" cy="2027797"/>
            </a:xfrm>
            <a:custGeom>
              <a:avLst/>
              <a:gdLst>
                <a:gd name="connsiteX0" fmla="*/ 2244388 w 2244387"/>
                <a:gd name="connsiteY0" fmla="*/ 958094 h 2027797"/>
                <a:gd name="connsiteX1" fmla="*/ 1273035 w 2244387"/>
                <a:gd name="connsiteY1" fmla="*/ 1804574 h 2027797"/>
                <a:gd name="connsiteX2" fmla="*/ 1254249 w 2244387"/>
                <a:gd name="connsiteY2" fmla="*/ 1810099 h 2027797"/>
                <a:gd name="connsiteX3" fmla="*/ 528221 w 2244387"/>
                <a:gd name="connsiteY3" fmla="*/ 2027797 h 2027797"/>
                <a:gd name="connsiteX4" fmla="*/ 528221 w 2244387"/>
                <a:gd name="connsiteY4" fmla="*/ 1253146 h 2027797"/>
                <a:gd name="connsiteX5" fmla="*/ 0 w 2244387"/>
                <a:gd name="connsiteY5" fmla="*/ 61886 h 2027797"/>
                <a:gd name="connsiteX6" fmla="*/ 502805 w 2244387"/>
                <a:gd name="connsiteY6" fmla="*/ 2 h 2027797"/>
                <a:gd name="connsiteX7" fmla="*/ 2244388 w 2244387"/>
                <a:gd name="connsiteY7" fmla="*/ 958094 h 20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4387" h="2027797">
                  <a:moveTo>
                    <a:pt x="2244388" y="958094"/>
                  </a:moveTo>
                  <a:cubicBezTo>
                    <a:pt x="2081943" y="1385754"/>
                    <a:pt x="1721692" y="1701803"/>
                    <a:pt x="1273035" y="1804574"/>
                  </a:cubicBezTo>
                  <a:lnTo>
                    <a:pt x="1254249" y="1810099"/>
                  </a:lnTo>
                  <a:lnTo>
                    <a:pt x="528221" y="2027797"/>
                  </a:lnTo>
                  <a:lnTo>
                    <a:pt x="528221" y="1253146"/>
                  </a:lnTo>
                  <a:cubicBezTo>
                    <a:pt x="556953" y="790124"/>
                    <a:pt x="361356" y="349203"/>
                    <a:pt x="0" y="61886"/>
                  </a:cubicBezTo>
                  <a:cubicBezTo>
                    <a:pt x="161340" y="22104"/>
                    <a:pt x="329309" y="2"/>
                    <a:pt x="502805" y="2"/>
                  </a:cubicBezTo>
                  <a:cubicBezTo>
                    <a:pt x="1236568" y="-1103"/>
                    <a:pt x="1879716" y="382355"/>
                    <a:pt x="2244388" y="958094"/>
                  </a:cubicBezTo>
                  <a:close/>
                </a:path>
              </a:pathLst>
            </a:custGeom>
            <a:solidFill>
              <a:schemeClr val="accent1"/>
            </a:solidFill>
            <a:ln w="11028" cap="flat">
              <a:noFill/>
              <a:prstDash val="solid"/>
              <a:miter/>
            </a:ln>
          </p:spPr>
          <p:txBody>
            <a:bodyPr rtlCol="0" anchor="ctr"/>
            <a:lstStyle/>
            <a:p>
              <a:endParaRPr lang="en-US">
                <a:solidFill>
                  <a:schemeClr val="bg1"/>
                </a:solidFill>
              </a:endParaRPr>
            </a:p>
          </p:txBody>
        </p:sp>
        <p:sp>
          <p:nvSpPr>
            <p:cNvPr id="162" name="Freeform: Shape 14">
              <a:extLst>
                <a:ext uri="{FF2B5EF4-FFF2-40B4-BE49-F238E27FC236}">
                  <a16:creationId xmlns:a16="http://schemas.microsoft.com/office/drawing/2014/main" id="{85281C44-7FCC-4FD5-84DC-F5A9757D66B1}"/>
                </a:ext>
              </a:extLst>
            </p:cNvPr>
            <p:cNvSpPr/>
            <p:nvPr/>
          </p:nvSpPr>
          <p:spPr>
            <a:xfrm>
              <a:off x="4434293" y="2767742"/>
              <a:ext cx="2018953" cy="2347158"/>
            </a:xfrm>
            <a:custGeom>
              <a:avLst/>
              <a:gdLst>
                <a:gd name="connsiteX0" fmla="*/ 2018954 w 2018954"/>
                <a:gd name="connsiteY0" fmla="*/ 1050917 h 2347158"/>
                <a:gd name="connsiteX1" fmla="*/ 1559247 w 2018954"/>
                <a:gd name="connsiteY1" fmla="*/ 2347159 h 2347158"/>
                <a:gd name="connsiteX2" fmla="*/ 448656 w 2018954"/>
                <a:gd name="connsiteY2" fmla="*/ 1699590 h 2347158"/>
                <a:gd name="connsiteX3" fmla="*/ 447551 w 2018954"/>
                <a:gd name="connsiteY3" fmla="*/ 1697380 h 2347158"/>
                <a:gd name="connsiteX4" fmla="*/ 0 w 2018954"/>
                <a:gd name="connsiteY4" fmla="*/ 1063073 h 2347158"/>
                <a:gd name="connsiteX5" fmla="*/ 726028 w 2018954"/>
                <a:gd name="connsiteY5" fmla="*/ 846480 h 2347158"/>
                <a:gd name="connsiteX6" fmla="*/ 741499 w 2018954"/>
                <a:gd name="connsiteY6" fmla="*/ 842060 h 2347158"/>
                <a:gd name="connsiteX7" fmla="*/ 1730532 w 2018954"/>
                <a:gd name="connsiteY7" fmla="*/ 0 h 2347158"/>
                <a:gd name="connsiteX8" fmla="*/ 2018954 w 2018954"/>
                <a:gd name="connsiteY8" fmla="*/ 1050917 h 23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954" h="2347158">
                  <a:moveTo>
                    <a:pt x="2018954" y="1050917"/>
                  </a:moveTo>
                  <a:cubicBezTo>
                    <a:pt x="2018954" y="1542671"/>
                    <a:pt x="1846564" y="1993538"/>
                    <a:pt x="1559247" y="2347159"/>
                  </a:cubicBezTo>
                  <a:cubicBezTo>
                    <a:pt x="1102855" y="2329478"/>
                    <a:pt x="690666" y="2089678"/>
                    <a:pt x="448656" y="1699590"/>
                  </a:cubicBezTo>
                  <a:cubicBezTo>
                    <a:pt x="448656" y="1698485"/>
                    <a:pt x="447551" y="1698485"/>
                    <a:pt x="447551" y="1697380"/>
                  </a:cubicBezTo>
                  <a:lnTo>
                    <a:pt x="0" y="1063073"/>
                  </a:lnTo>
                  <a:lnTo>
                    <a:pt x="726028" y="846480"/>
                  </a:lnTo>
                  <a:lnTo>
                    <a:pt x="741499" y="842060"/>
                  </a:lnTo>
                  <a:cubicBezTo>
                    <a:pt x="1192366" y="738184"/>
                    <a:pt x="1558142" y="425450"/>
                    <a:pt x="1730532" y="0"/>
                  </a:cubicBezTo>
                  <a:cubicBezTo>
                    <a:pt x="1913973" y="307208"/>
                    <a:pt x="2018954" y="666354"/>
                    <a:pt x="2018954" y="1050917"/>
                  </a:cubicBezTo>
                  <a:close/>
                </a:path>
              </a:pathLst>
            </a:custGeom>
            <a:solidFill>
              <a:schemeClr val="accent2"/>
            </a:solidFill>
            <a:ln w="11028" cap="flat">
              <a:noFill/>
              <a:prstDash val="solid"/>
              <a:miter/>
            </a:ln>
          </p:spPr>
          <p:txBody>
            <a:bodyPr rtlCol="0" anchor="ctr"/>
            <a:lstStyle/>
            <a:p>
              <a:endParaRPr lang="en-US">
                <a:solidFill>
                  <a:schemeClr val="bg1"/>
                </a:solidFill>
              </a:endParaRPr>
            </a:p>
          </p:txBody>
        </p:sp>
        <p:sp>
          <p:nvSpPr>
            <p:cNvPr id="163" name="Freeform: Shape 15">
              <a:extLst>
                <a:ext uri="{FF2B5EF4-FFF2-40B4-BE49-F238E27FC236}">
                  <a16:creationId xmlns:a16="http://schemas.microsoft.com/office/drawing/2014/main" id="{D02D2842-0E01-47B2-9FCA-2DF87DC608E2}"/>
                </a:ext>
              </a:extLst>
            </p:cNvPr>
            <p:cNvSpPr/>
            <p:nvPr/>
          </p:nvSpPr>
          <p:spPr>
            <a:xfrm>
              <a:off x="3654786" y="3857337"/>
              <a:ext cx="2304494" cy="2017849"/>
            </a:xfrm>
            <a:custGeom>
              <a:avLst/>
              <a:gdLst>
                <a:gd name="connsiteX0" fmla="*/ 298802 w 2304495"/>
                <a:gd name="connsiteY0" fmla="*/ 635413 h 2017849"/>
                <a:gd name="connsiteX1" fmla="*/ 744143 w 2304495"/>
                <a:gd name="connsiteY1" fmla="*/ 0 h 2017849"/>
                <a:gd name="connsiteX2" fmla="*/ 1190590 w 2304495"/>
                <a:gd name="connsiteY2" fmla="*/ 630992 h 2017849"/>
                <a:gd name="connsiteX3" fmla="*/ 1197220 w 2304495"/>
                <a:gd name="connsiteY3" fmla="*/ 640938 h 2017849"/>
                <a:gd name="connsiteX4" fmla="*/ 2304495 w 2304495"/>
                <a:gd name="connsiteY4" fmla="*/ 1299557 h 2017849"/>
                <a:gd name="connsiteX5" fmla="*/ 741933 w 2304495"/>
                <a:gd name="connsiteY5" fmla="*/ 2017849 h 2017849"/>
                <a:gd name="connsiteX6" fmla="*/ 65633 w 2304495"/>
                <a:gd name="connsiteY6" fmla="*/ 1904028 h 2017849"/>
                <a:gd name="connsiteX7" fmla="*/ 294382 w 2304495"/>
                <a:gd name="connsiteY7" fmla="*/ 639833 h 2017849"/>
                <a:gd name="connsiteX8" fmla="*/ 298802 w 2304495"/>
                <a:gd name="connsiteY8" fmla="*/ 635413 h 20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495" h="2017849">
                  <a:moveTo>
                    <a:pt x="298802" y="635413"/>
                  </a:moveTo>
                  <a:lnTo>
                    <a:pt x="744143" y="0"/>
                  </a:lnTo>
                  <a:lnTo>
                    <a:pt x="1190590" y="630992"/>
                  </a:lnTo>
                  <a:cubicBezTo>
                    <a:pt x="1192800" y="634307"/>
                    <a:pt x="1195010" y="637623"/>
                    <a:pt x="1197220" y="640938"/>
                  </a:cubicBezTo>
                  <a:cubicBezTo>
                    <a:pt x="1440334" y="1028816"/>
                    <a:pt x="1850314" y="1271930"/>
                    <a:pt x="2304495" y="1299557"/>
                  </a:cubicBezTo>
                  <a:cubicBezTo>
                    <a:pt x="1927668" y="1739373"/>
                    <a:pt x="1367400" y="2017849"/>
                    <a:pt x="741933" y="2017849"/>
                  </a:cubicBezTo>
                  <a:cubicBezTo>
                    <a:pt x="505449" y="2017849"/>
                    <a:pt x="277806" y="1978067"/>
                    <a:pt x="65633" y="1904028"/>
                  </a:cubicBezTo>
                  <a:cubicBezTo>
                    <a:pt x="-73605" y="1469737"/>
                    <a:pt x="11485" y="1000084"/>
                    <a:pt x="294382" y="639833"/>
                  </a:cubicBezTo>
                  <a:cubicBezTo>
                    <a:pt x="295487" y="639833"/>
                    <a:pt x="296592" y="637623"/>
                    <a:pt x="298802" y="635413"/>
                  </a:cubicBezTo>
                  <a:close/>
                </a:path>
              </a:pathLst>
            </a:custGeom>
            <a:solidFill>
              <a:schemeClr val="accent3"/>
            </a:solidFill>
            <a:ln w="11028" cap="flat">
              <a:noFill/>
              <a:prstDash val="solid"/>
              <a:miter/>
            </a:ln>
          </p:spPr>
          <p:txBody>
            <a:bodyPr rtlCol="0" anchor="ctr"/>
            <a:lstStyle/>
            <a:p>
              <a:endParaRPr lang="en-US">
                <a:solidFill>
                  <a:schemeClr val="bg1"/>
                </a:solidFill>
              </a:endParaRPr>
            </a:p>
          </p:txBody>
        </p:sp>
        <p:sp>
          <p:nvSpPr>
            <p:cNvPr id="164" name="Freeform: Shape 16">
              <a:extLst>
                <a:ext uri="{FF2B5EF4-FFF2-40B4-BE49-F238E27FC236}">
                  <a16:creationId xmlns:a16="http://schemas.microsoft.com/office/drawing/2014/main" id="{0CD9C058-39FF-469F-AF83-CE7120592D29}"/>
                </a:ext>
              </a:extLst>
            </p:cNvPr>
            <p:cNvSpPr/>
            <p:nvPr/>
          </p:nvSpPr>
          <p:spPr>
            <a:xfrm>
              <a:off x="3628699" y="3613116"/>
              <a:ext cx="732658" cy="864159"/>
            </a:xfrm>
            <a:custGeom>
              <a:avLst/>
              <a:gdLst>
                <a:gd name="connsiteX0" fmla="*/ 0 w 732658"/>
                <a:gd name="connsiteY0" fmla="*/ 0 h 864160"/>
                <a:gd name="connsiteX1" fmla="*/ 732658 w 732658"/>
                <a:gd name="connsiteY1" fmla="*/ 218803 h 864160"/>
                <a:gd name="connsiteX2" fmla="*/ 288422 w 732658"/>
                <a:gd name="connsiteY2" fmla="*/ 853110 h 864160"/>
                <a:gd name="connsiteX3" fmla="*/ 279581 w 732658"/>
                <a:gd name="connsiteY3" fmla="*/ 864161 h 864160"/>
                <a:gd name="connsiteX4" fmla="*/ 0 w 732658"/>
                <a:gd name="connsiteY4" fmla="*/ 0 h 86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658" h="864160">
                  <a:moveTo>
                    <a:pt x="0" y="0"/>
                  </a:moveTo>
                  <a:lnTo>
                    <a:pt x="732658" y="218803"/>
                  </a:lnTo>
                  <a:lnTo>
                    <a:pt x="288422" y="853110"/>
                  </a:lnTo>
                  <a:cubicBezTo>
                    <a:pt x="285107" y="856426"/>
                    <a:pt x="282897" y="860846"/>
                    <a:pt x="279581" y="864161"/>
                  </a:cubicBezTo>
                  <a:lnTo>
                    <a:pt x="0" y="0"/>
                  </a:lnTo>
                  <a:close/>
                </a:path>
              </a:pathLst>
            </a:custGeom>
            <a:solidFill>
              <a:schemeClr val="tx1">
                <a:alpha val="30000"/>
              </a:schemeClr>
            </a:solidFill>
            <a:ln w="11028" cap="flat">
              <a:noFill/>
              <a:prstDash val="solid"/>
              <a:miter/>
            </a:ln>
          </p:spPr>
          <p:txBody>
            <a:bodyPr rtlCol="0" anchor="ctr"/>
            <a:lstStyle/>
            <a:p>
              <a:endParaRPr lang="en-US">
                <a:solidFill>
                  <a:schemeClr val="bg1"/>
                </a:solidFill>
              </a:endParaRPr>
            </a:p>
          </p:txBody>
        </p:sp>
        <p:sp>
          <p:nvSpPr>
            <p:cNvPr id="165" name="Freeform: Shape 17">
              <a:extLst>
                <a:ext uri="{FF2B5EF4-FFF2-40B4-BE49-F238E27FC236}">
                  <a16:creationId xmlns:a16="http://schemas.microsoft.com/office/drawing/2014/main" id="{9131B0B2-1BD5-4294-8093-EEF55BE9EEA2}"/>
                </a:ext>
              </a:extLst>
            </p:cNvPr>
            <p:cNvSpPr/>
            <p:nvPr/>
          </p:nvSpPr>
          <p:spPr>
            <a:xfrm>
              <a:off x="3950274" y="3857337"/>
              <a:ext cx="901733" cy="640937"/>
            </a:xfrm>
            <a:custGeom>
              <a:avLst/>
              <a:gdLst>
                <a:gd name="connsiteX0" fmla="*/ 3315 w 901733"/>
                <a:gd name="connsiteY0" fmla="*/ 635413 h 640937"/>
                <a:gd name="connsiteX1" fmla="*/ 448657 w 901733"/>
                <a:gd name="connsiteY1" fmla="*/ 0 h 640937"/>
                <a:gd name="connsiteX2" fmla="*/ 895103 w 901733"/>
                <a:gd name="connsiteY2" fmla="*/ 630992 h 640937"/>
                <a:gd name="connsiteX3" fmla="*/ 901733 w 901733"/>
                <a:gd name="connsiteY3" fmla="*/ 640938 h 640937"/>
                <a:gd name="connsiteX4" fmla="*/ 0 w 901733"/>
                <a:gd name="connsiteY4" fmla="*/ 640938 h 640937"/>
                <a:gd name="connsiteX5" fmla="*/ 3315 w 901733"/>
                <a:gd name="connsiteY5" fmla="*/ 635413 h 64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733" h="640937">
                  <a:moveTo>
                    <a:pt x="3315" y="635413"/>
                  </a:moveTo>
                  <a:lnTo>
                    <a:pt x="448657" y="0"/>
                  </a:lnTo>
                  <a:lnTo>
                    <a:pt x="895103" y="630992"/>
                  </a:lnTo>
                  <a:cubicBezTo>
                    <a:pt x="897313" y="634307"/>
                    <a:pt x="899523" y="637623"/>
                    <a:pt x="901733" y="640938"/>
                  </a:cubicBezTo>
                  <a:lnTo>
                    <a:pt x="0" y="640938"/>
                  </a:lnTo>
                  <a:cubicBezTo>
                    <a:pt x="0" y="639833"/>
                    <a:pt x="1105" y="637623"/>
                    <a:pt x="3315" y="635413"/>
                  </a:cubicBezTo>
                  <a:close/>
                </a:path>
              </a:pathLst>
            </a:custGeom>
            <a:solidFill>
              <a:schemeClr val="tx1">
                <a:alpha val="30000"/>
              </a:schemeClr>
            </a:solidFill>
            <a:ln w="11028" cap="flat">
              <a:noFill/>
              <a:prstDash val="solid"/>
              <a:miter/>
            </a:ln>
          </p:spPr>
          <p:txBody>
            <a:bodyPr rtlCol="0" anchor="ctr"/>
            <a:lstStyle/>
            <a:p>
              <a:endParaRPr lang="en-US" sz="1200">
                <a:solidFill>
                  <a:schemeClr val="bg1"/>
                </a:solidFill>
              </a:endParaRPr>
            </a:p>
          </p:txBody>
        </p:sp>
        <p:sp>
          <p:nvSpPr>
            <p:cNvPr id="166" name="Freeform: Shape 18">
              <a:extLst>
                <a:ext uri="{FF2B5EF4-FFF2-40B4-BE49-F238E27FC236}">
                  <a16:creationId xmlns:a16="http://schemas.microsoft.com/office/drawing/2014/main" id="{F03A7E1A-AE0A-402B-92BA-5E2F3EDC5C0C}"/>
                </a:ext>
              </a:extLst>
            </p:cNvPr>
            <p:cNvSpPr/>
            <p:nvPr/>
          </p:nvSpPr>
          <p:spPr>
            <a:xfrm>
              <a:off x="3646381" y="3040692"/>
              <a:ext cx="729342" cy="748129"/>
            </a:xfrm>
            <a:custGeom>
              <a:avLst/>
              <a:gdLst>
                <a:gd name="connsiteX0" fmla="*/ 0 w 729343"/>
                <a:gd name="connsiteY0" fmla="*/ 530431 h 748129"/>
                <a:gd name="connsiteX1" fmla="*/ 729343 w 729343"/>
                <a:gd name="connsiteY1" fmla="*/ 0 h 748129"/>
                <a:gd name="connsiteX2" fmla="*/ 729343 w 729343"/>
                <a:gd name="connsiteY2" fmla="*/ 748129 h 748129"/>
              </a:gdLst>
              <a:ahLst/>
              <a:cxnLst>
                <a:cxn ang="0">
                  <a:pos x="connsiteX0" y="connsiteY0"/>
                </a:cxn>
                <a:cxn ang="0">
                  <a:pos x="connsiteX1" y="connsiteY1"/>
                </a:cxn>
                <a:cxn ang="0">
                  <a:pos x="connsiteX2" y="connsiteY2"/>
                </a:cxn>
              </a:cxnLst>
              <a:rect l="l" t="t" r="r" b="b"/>
              <a:pathLst>
                <a:path w="729343" h="748129">
                  <a:moveTo>
                    <a:pt x="0" y="530431"/>
                  </a:moveTo>
                  <a:lnTo>
                    <a:pt x="729343" y="0"/>
                  </a:lnTo>
                  <a:lnTo>
                    <a:pt x="729343" y="748129"/>
                  </a:lnTo>
                  <a:close/>
                </a:path>
              </a:pathLst>
            </a:custGeom>
            <a:solidFill>
              <a:schemeClr val="tx1">
                <a:alpha val="30000"/>
              </a:schemeClr>
            </a:solidFill>
            <a:ln w="11028" cap="flat">
              <a:noFill/>
              <a:prstDash val="solid"/>
              <a:miter/>
            </a:ln>
          </p:spPr>
          <p:txBody>
            <a:bodyPr rtlCol="0" anchor="ctr"/>
            <a:lstStyle/>
            <a:p>
              <a:endParaRPr lang="en-US" sz="1200">
                <a:solidFill>
                  <a:schemeClr val="bg1"/>
                </a:solidFill>
              </a:endParaRPr>
            </a:p>
          </p:txBody>
        </p:sp>
        <p:sp>
          <p:nvSpPr>
            <p:cNvPr id="167" name="Freeform: Shape 19">
              <a:extLst>
                <a:ext uri="{FF2B5EF4-FFF2-40B4-BE49-F238E27FC236}">
                  <a16:creationId xmlns:a16="http://schemas.microsoft.com/office/drawing/2014/main" id="{97C431BA-D2B1-43F6-B651-515E6F9B5E1B}"/>
                </a:ext>
              </a:extLst>
            </p:cNvPr>
            <p:cNvSpPr/>
            <p:nvPr/>
          </p:nvSpPr>
          <p:spPr>
            <a:xfrm>
              <a:off x="4419926" y="3045114"/>
              <a:ext cx="726027" cy="743708"/>
            </a:xfrm>
            <a:custGeom>
              <a:avLst/>
              <a:gdLst>
                <a:gd name="connsiteX0" fmla="*/ 726028 w 726027"/>
                <a:gd name="connsiteY0" fmla="*/ 527116 h 743708"/>
                <a:gd name="connsiteX1" fmla="*/ 0 w 726027"/>
                <a:gd name="connsiteY1" fmla="*/ 743709 h 743708"/>
                <a:gd name="connsiteX2" fmla="*/ 0 w 726027"/>
                <a:gd name="connsiteY2" fmla="*/ 0 h 743708"/>
              </a:gdLst>
              <a:ahLst/>
              <a:cxnLst>
                <a:cxn ang="0">
                  <a:pos x="connsiteX0" y="connsiteY0"/>
                </a:cxn>
                <a:cxn ang="0">
                  <a:pos x="connsiteX1" y="connsiteY1"/>
                </a:cxn>
                <a:cxn ang="0">
                  <a:pos x="connsiteX2" y="connsiteY2"/>
                </a:cxn>
              </a:cxnLst>
              <a:rect l="l" t="t" r="r" b="b"/>
              <a:pathLst>
                <a:path w="726027" h="743708">
                  <a:moveTo>
                    <a:pt x="726028" y="527116"/>
                  </a:moveTo>
                  <a:lnTo>
                    <a:pt x="0" y="743709"/>
                  </a:lnTo>
                  <a:lnTo>
                    <a:pt x="0" y="0"/>
                  </a:lnTo>
                  <a:close/>
                </a:path>
              </a:pathLst>
            </a:custGeom>
            <a:solidFill>
              <a:schemeClr val="tx1">
                <a:alpha val="30000"/>
              </a:schemeClr>
            </a:solidFill>
            <a:ln w="11028" cap="flat">
              <a:noFill/>
              <a:prstDash val="solid"/>
              <a:miter/>
            </a:ln>
          </p:spPr>
          <p:txBody>
            <a:bodyPr rtlCol="0" anchor="ctr"/>
            <a:lstStyle/>
            <a:p>
              <a:endParaRPr lang="en-US" sz="1200">
                <a:solidFill>
                  <a:schemeClr val="bg1"/>
                </a:solidFill>
              </a:endParaRPr>
            </a:p>
          </p:txBody>
        </p:sp>
        <p:sp>
          <p:nvSpPr>
            <p:cNvPr id="168" name="Freeform: Shape 20">
              <a:extLst>
                <a:ext uri="{FF2B5EF4-FFF2-40B4-BE49-F238E27FC236}">
                  <a16:creationId xmlns:a16="http://schemas.microsoft.com/office/drawing/2014/main" id="{500D4BA8-D75F-41CC-95C0-44945A00AD58}"/>
                </a:ext>
              </a:extLst>
            </p:cNvPr>
            <p:cNvSpPr/>
            <p:nvPr/>
          </p:nvSpPr>
          <p:spPr>
            <a:xfrm>
              <a:off x="4435397" y="3614221"/>
              <a:ext cx="724922" cy="853110"/>
            </a:xfrm>
            <a:custGeom>
              <a:avLst/>
              <a:gdLst>
                <a:gd name="connsiteX0" fmla="*/ 724923 w 724922"/>
                <a:gd name="connsiteY0" fmla="*/ 0 h 853110"/>
                <a:gd name="connsiteX1" fmla="*/ 448657 w 724922"/>
                <a:gd name="connsiteY1" fmla="*/ 853110 h 853110"/>
                <a:gd name="connsiteX2" fmla="*/ 447551 w 724922"/>
                <a:gd name="connsiteY2" fmla="*/ 850900 h 853110"/>
                <a:gd name="connsiteX3" fmla="*/ 0 w 724922"/>
                <a:gd name="connsiteY3" fmla="*/ 216593 h 853110"/>
                <a:gd name="connsiteX4" fmla="*/ 724923 w 724922"/>
                <a:gd name="connsiteY4" fmla="*/ 0 h 85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22" h="853110">
                  <a:moveTo>
                    <a:pt x="724923" y="0"/>
                  </a:moveTo>
                  <a:lnTo>
                    <a:pt x="448657" y="853110"/>
                  </a:lnTo>
                  <a:cubicBezTo>
                    <a:pt x="448657" y="852005"/>
                    <a:pt x="447551" y="852005"/>
                    <a:pt x="447551" y="850900"/>
                  </a:cubicBezTo>
                  <a:lnTo>
                    <a:pt x="0" y="216593"/>
                  </a:lnTo>
                  <a:lnTo>
                    <a:pt x="724923" y="0"/>
                  </a:lnTo>
                  <a:close/>
                </a:path>
              </a:pathLst>
            </a:custGeom>
            <a:solidFill>
              <a:schemeClr val="tx1">
                <a:alpha val="30000"/>
              </a:schemeClr>
            </a:solidFill>
            <a:ln w="11028" cap="flat">
              <a:noFill/>
              <a:prstDash val="solid"/>
              <a:miter/>
            </a:ln>
          </p:spPr>
          <p:txBody>
            <a:bodyPr rtlCol="0" anchor="ctr"/>
            <a:lstStyle/>
            <a:p>
              <a:endParaRPr lang="en-US" sz="1200">
                <a:solidFill>
                  <a:schemeClr val="bg1"/>
                </a:solidFill>
              </a:endParaRPr>
            </a:p>
          </p:txBody>
        </p:sp>
        <p:sp>
          <p:nvSpPr>
            <p:cNvPr id="169" name="TextBox 168">
              <a:extLst>
                <a:ext uri="{FF2B5EF4-FFF2-40B4-BE49-F238E27FC236}">
                  <a16:creationId xmlns:a16="http://schemas.microsoft.com/office/drawing/2014/main" id="{FAD7439B-47AB-4DE8-AECB-CAF569E7243A}"/>
                </a:ext>
              </a:extLst>
            </p:cNvPr>
            <p:cNvSpPr txBox="1"/>
            <p:nvPr/>
          </p:nvSpPr>
          <p:spPr>
            <a:xfrm>
              <a:off x="4429872" y="3296238"/>
              <a:ext cx="417714" cy="311110"/>
            </a:xfrm>
            <a:prstGeom prst="rect">
              <a:avLst/>
            </a:prstGeom>
            <a:noFill/>
          </p:spPr>
          <p:txBody>
            <a:bodyPr wrap="square" rtlCol="0">
              <a:spAutoFit/>
            </a:bodyPr>
            <a:lstStyle/>
            <a:p>
              <a:pPr algn="ctr"/>
              <a:r>
                <a:rPr lang="en-US" sz="1200" b="1" dirty="0">
                  <a:solidFill>
                    <a:schemeClr val="bg1"/>
                  </a:solidFill>
                  <a:cs typeface="Arial" pitchFamily="34" charset="0"/>
                </a:rPr>
                <a:t>01</a:t>
              </a:r>
            </a:p>
          </p:txBody>
        </p:sp>
        <p:sp>
          <p:nvSpPr>
            <p:cNvPr id="170" name="TextBox 169">
              <a:extLst>
                <a:ext uri="{FF2B5EF4-FFF2-40B4-BE49-F238E27FC236}">
                  <a16:creationId xmlns:a16="http://schemas.microsoft.com/office/drawing/2014/main" id="{7D4FEDDE-87D6-44C2-B0A1-7963233FD91C}"/>
                </a:ext>
              </a:extLst>
            </p:cNvPr>
            <p:cNvSpPr txBox="1"/>
            <p:nvPr/>
          </p:nvSpPr>
          <p:spPr>
            <a:xfrm>
              <a:off x="4612614" y="3756655"/>
              <a:ext cx="417714" cy="311110"/>
            </a:xfrm>
            <a:prstGeom prst="rect">
              <a:avLst/>
            </a:prstGeom>
            <a:noFill/>
          </p:spPr>
          <p:txBody>
            <a:bodyPr wrap="square" rtlCol="0">
              <a:spAutoFit/>
            </a:bodyPr>
            <a:lstStyle/>
            <a:p>
              <a:pPr algn="ctr"/>
              <a:r>
                <a:rPr lang="en-US" sz="1200" b="1" dirty="0">
                  <a:solidFill>
                    <a:schemeClr val="bg1"/>
                  </a:solidFill>
                  <a:cs typeface="Arial" pitchFamily="34" charset="0"/>
                </a:rPr>
                <a:t>02</a:t>
              </a:r>
            </a:p>
          </p:txBody>
        </p:sp>
        <p:sp>
          <p:nvSpPr>
            <p:cNvPr id="171" name="TextBox 170">
              <a:extLst>
                <a:ext uri="{FF2B5EF4-FFF2-40B4-BE49-F238E27FC236}">
                  <a16:creationId xmlns:a16="http://schemas.microsoft.com/office/drawing/2014/main" id="{E6240183-9FBF-4D27-9B84-CC993760E15F}"/>
                </a:ext>
              </a:extLst>
            </p:cNvPr>
            <p:cNvSpPr txBox="1"/>
            <p:nvPr/>
          </p:nvSpPr>
          <p:spPr>
            <a:xfrm>
              <a:off x="4165617" y="4101060"/>
              <a:ext cx="417714" cy="311110"/>
            </a:xfrm>
            <a:prstGeom prst="rect">
              <a:avLst/>
            </a:prstGeom>
            <a:noFill/>
          </p:spPr>
          <p:txBody>
            <a:bodyPr wrap="square" rtlCol="0">
              <a:spAutoFit/>
            </a:bodyPr>
            <a:lstStyle/>
            <a:p>
              <a:pPr algn="ctr"/>
              <a:r>
                <a:rPr lang="en-US" sz="1200" b="1" dirty="0">
                  <a:solidFill>
                    <a:schemeClr val="bg1"/>
                  </a:solidFill>
                  <a:cs typeface="Arial" pitchFamily="34" charset="0"/>
                </a:rPr>
                <a:t>03</a:t>
              </a:r>
            </a:p>
          </p:txBody>
        </p:sp>
        <p:sp>
          <p:nvSpPr>
            <p:cNvPr id="172" name="TextBox 171">
              <a:extLst>
                <a:ext uri="{FF2B5EF4-FFF2-40B4-BE49-F238E27FC236}">
                  <a16:creationId xmlns:a16="http://schemas.microsoft.com/office/drawing/2014/main" id="{9C81B1A1-0859-4DD2-8130-FBC3B3FB02E7}"/>
                </a:ext>
              </a:extLst>
            </p:cNvPr>
            <p:cNvSpPr txBox="1"/>
            <p:nvPr/>
          </p:nvSpPr>
          <p:spPr>
            <a:xfrm>
              <a:off x="3756350" y="3751998"/>
              <a:ext cx="417714" cy="311110"/>
            </a:xfrm>
            <a:prstGeom prst="rect">
              <a:avLst/>
            </a:prstGeom>
            <a:noFill/>
          </p:spPr>
          <p:txBody>
            <a:bodyPr wrap="square" rtlCol="0">
              <a:spAutoFit/>
            </a:bodyPr>
            <a:lstStyle/>
            <a:p>
              <a:pPr algn="ctr"/>
              <a:r>
                <a:rPr lang="en-US" sz="1200" b="1" dirty="0">
                  <a:solidFill>
                    <a:schemeClr val="bg1"/>
                  </a:solidFill>
                  <a:cs typeface="Arial" pitchFamily="34" charset="0"/>
                </a:rPr>
                <a:t>04</a:t>
              </a:r>
            </a:p>
          </p:txBody>
        </p:sp>
        <p:sp>
          <p:nvSpPr>
            <p:cNvPr id="173" name="TextBox 172">
              <a:extLst>
                <a:ext uri="{FF2B5EF4-FFF2-40B4-BE49-F238E27FC236}">
                  <a16:creationId xmlns:a16="http://schemas.microsoft.com/office/drawing/2014/main" id="{AA4BA674-EA9F-4529-BBC2-18232F5580AF}"/>
                </a:ext>
              </a:extLst>
            </p:cNvPr>
            <p:cNvSpPr txBox="1"/>
            <p:nvPr/>
          </p:nvSpPr>
          <p:spPr>
            <a:xfrm>
              <a:off x="3944774" y="3286444"/>
              <a:ext cx="417714" cy="311110"/>
            </a:xfrm>
            <a:prstGeom prst="rect">
              <a:avLst/>
            </a:prstGeom>
            <a:noFill/>
          </p:spPr>
          <p:txBody>
            <a:bodyPr wrap="square" rtlCol="0">
              <a:spAutoFit/>
            </a:bodyPr>
            <a:lstStyle/>
            <a:p>
              <a:pPr algn="ctr"/>
              <a:r>
                <a:rPr lang="en-US" sz="1200" b="1" dirty="0">
                  <a:solidFill>
                    <a:schemeClr val="bg1"/>
                  </a:solidFill>
                  <a:cs typeface="Arial" pitchFamily="34" charset="0"/>
                </a:rPr>
                <a:t>05</a:t>
              </a:r>
            </a:p>
          </p:txBody>
        </p:sp>
        <p:grpSp>
          <p:nvGrpSpPr>
            <p:cNvPr id="183" name="Graphic 43">
              <a:extLst>
                <a:ext uri="{FF2B5EF4-FFF2-40B4-BE49-F238E27FC236}">
                  <a16:creationId xmlns:a16="http://schemas.microsoft.com/office/drawing/2014/main" id="{C1821E6C-90AE-40D6-A941-1A09813FDF26}"/>
                </a:ext>
              </a:extLst>
            </p:cNvPr>
            <p:cNvGrpSpPr/>
            <p:nvPr/>
          </p:nvGrpSpPr>
          <p:grpSpPr>
            <a:xfrm>
              <a:off x="4307928" y="1820226"/>
              <a:ext cx="411746" cy="411744"/>
              <a:chOff x="4307928" y="1820226"/>
              <a:chExt cx="411746" cy="411744"/>
            </a:xfrm>
            <a:solidFill>
              <a:schemeClr val="bg1"/>
            </a:solidFill>
          </p:grpSpPr>
          <p:sp>
            <p:nvSpPr>
              <p:cNvPr id="184" name="Freeform: Shape 36">
                <a:extLst>
                  <a:ext uri="{FF2B5EF4-FFF2-40B4-BE49-F238E27FC236}">
                    <a16:creationId xmlns:a16="http://schemas.microsoft.com/office/drawing/2014/main" id="{C48F83BF-5A36-4F5C-89C0-37F9E6DF3FE1}"/>
                  </a:ext>
                </a:extLst>
              </p:cNvPr>
              <p:cNvSpPr/>
              <p:nvPr/>
            </p:nvSpPr>
            <p:spPr>
              <a:xfrm>
                <a:off x="4307936" y="1820233"/>
                <a:ext cx="411730" cy="411737"/>
              </a:xfrm>
              <a:custGeom>
                <a:avLst/>
                <a:gdLst>
                  <a:gd name="connsiteX0" fmla="*/ 210628 w 411730"/>
                  <a:gd name="connsiteY0" fmla="*/ 1922 h 411737"/>
                  <a:gd name="connsiteX1" fmla="*/ 201103 w 411730"/>
                  <a:gd name="connsiteY1" fmla="*/ 1922 h 411737"/>
                  <a:gd name="connsiteX2" fmla="*/ 2093 w 411730"/>
                  <a:gd name="connsiteY2" fmla="*/ 194069 h 411737"/>
                  <a:gd name="connsiteX3" fmla="*/ 1928 w 411730"/>
                  <a:gd name="connsiteY3" fmla="*/ 203772 h 411737"/>
                  <a:gd name="connsiteX4" fmla="*/ 6855 w 411730"/>
                  <a:gd name="connsiteY4" fmla="*/ 205866 h 411737"/>
                  <a:gd name="connsiteX5" fmla="*/ 41167 w 411730"/>
                  <a:gd name="connsiteY5" fmla="*/ 205866 h 411737"/>
                  <a:gd name="connsiteX6" fmla="*/ 41167 w 411730"/>
                  <a:gd name="connsiteY6" fmla="*/ 404875 h 411737"/>
                  <a:gd name="connsiteX7" fmla="*/ 48030 w 411730"/>
                  <a:gd name="connsiteY7" fmla="*/ 411738 h 411737"/>
                  <a:gd name="connsiteX8" fmla="*/ 356838 w 411730"/>
                  <a:gd name="connsiteY8" fmla="*/ 411738 h 411737"/>
                  <a:gd name="connsiteX9" fmla="*/ 363701 w 411730"/>
                  <a:gd name="connsiteY9" fmla="*/ 404875 h 411737"/>
                  <a:gd name="connsiteX10" fmla="*/ 363701 w 411730"/>
                  <a:gd name="connsiteY10" fmla="*/ 205866 h 411737"/>
                  <a:gd name="connsiteX11" fmla="*/ 404875 w 411730"/>
                  <a:gd name="connsiteY11" fmla="*/ 205866 h 411737"/>
                  <a:gd name="connsiteX12" fmla="*/ 411731 w 411730"/>
                  <a:gd name="connsiteY12" fmla="*/ 198996 h 411737"/>
                  <a:gd name="connsiteX13" fmla="*/ 409638 w 411730"/>
                  <a:gd name="connsiteY13" fmla="*/ 194069 h 411737"/>
                  <a:gd name="connsiteX14" fmla="*/ 356838 w 411730"/>
                  <a:gd name="connsiteY14" fmla="*/ 192141 h 411737"/>
                  <a:gd name="connsiteX15" fmla="*/ 349976 w 411730"/>
                  <a:gd name="connsiteY15" fmla="*/ 199003 h 411737"/>
                  <a:gd name="connsiteX16" fmla="*/ 349976 w 411730"/>
                  <a:gd name="connsiteY16" fmla="*/ 398013 h 411737"/>
                  <a:gd name="connsiteX17" fmla="*/ 54892 w 411730"/>
                  <a:gd name="connsiteY17" fmla="*/ 398013 h 411737"/>
                  <a:gd name="connsiteX18" fmla="*/ 54892 w 411730"/>
                  <a:gd name="connsiteY18" fmla="*/ 199003 h 411737"/>
                  <a:gd name="connsiteX19" fmla="*/ 48030 w 411730"/>
                  <a:gd name="connsiteY19" fmla="*/ 192141 h 411737"/>
                  <a:gd name="connsiteX20" fmla="*/ 23847 w 411730"/>
                  <a:gd name="connsiteY20" fmla="*/ 192141 h 411737"/>
                  <a:gd name="connsiteX21" fmla="*/ 205865 w 411730"/>
                  <a:gd name="connsiteY21" fmla="*/ 16394 h 411737"/>
                  <a:gd name="connsiteX22" fmla="*/ 387884 w 411730"/>
                  <a:gd name="connsiteY22" fmla="*/ 192141 h 4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730" h="411737">
                    <a:moveTo>
                      <a:pt x="210628" y="1922"/>
                    </a:moveTo>
                    <a:cubicBezTo>
                      <a:pt x="207970" y="-641"/>
                      <a:pt x="203761" y="-641"/>
                      <a:pt x="201103" y="1922"/>
                    </a:cubicBezTo>
                    <a:lnTo>
                      <a:pt x="2093" y="194069"/>
                    </a:lnTo>
                    <a:cubicBezTo>
                      <a:pt x="-632" y="196703"/>
                      <a:pt x="-706" y="201047"/>
                      <a:pt x="1928" y="203772"/>
                    </a:cubicBezTo>
                    <a:cubicBezTo>
                      <a:pt x="3220" y="205109"/>
                      <a:pt x="4997" y="205863"/>
                      <a:pt x="6855" y="205866"/>
                    </a:cubicBezTo>
                    <a:lnTo>
                      <a:pt x="41167" y="205866"/>
                    </a:lnTo>
                    <a:lnTo>
                      <a:pt x="41167" y="404875"/>
                    </a:lnTo>
                    <a:cubicBezTo>
                      <a:pt x="41167" y="408665"/>
                      <a:pt x="44240" y="411738"/>
                      <a:pt x="48030" y="411738"/>
                    </a:cubicBezTo>
                    <a:lnTo>
                      <a:pt x="356838" y="411738"/>
                    </a:lnTo>
                    <a:cubicBezTo>
                      <a:pt x="360628" y="411738"/>
                      <a:pt x="363701" y="408665"/>
                      <a:pt x="363701" y="404875"/>
                    </a:cubicBezTo>
                    <a:lnTo>
                      <a:pt x="363701" y="205866"/>
                    </a:lnTo>
                    <a:lnTo>
                      <a:pt x="404875" y="205866"/>
                    </a:lnTo>
                    <a:cubicBezTo>
                      <a:pt x="408665" y="205861"/>
                      <a:pt x="411734" y="202786"/>
                      <a:pt x="411731" y="198996"/>
                    </a:cubicBezTo>
                    <a:cubicBezTo>
                      <a:pt x="411729" y="197138"/>
                      <a:pt x="410974" y="195361"/>
                      <a:pt x="409638" y="194069"/>
                    </a:cubicBezTo>
                    <a:close/>
                    <a:moveTo>
                      <a:pt x="356838" y="192141"/>
                    </a:moveTo>
                    <a:cubicBezTo>
                      <a:pt x="353048" y="192141"/>
                      <a:pt x="349976" y="195213"/>
                      <a:pt x="349976" y="199003"/>
                    </a:cubicBezTo>
                    <a:lnTo>
                      <a:pt x="349976" y="398013"/>
                    </a:lnTo>
                    <a:lnTo>
                      <a:pt x="54892" y="398013"/>
                    </a:lnTo>
                    <a:lnTo>
                      <a:pt x="54892" y="199003"/>
                    </a:lnTo>
                    <a:cubicBezTo>
                      <a:pt x="54892" y="195213"/>
                      <a:pt x="51820" y="192141"/>
                      <a:pt x="48030" y="192141"/>
                    </a:cubicBezTo>
                    <a:lnTo>
                      <a:pt x="23847" y="192141"/>
                    </a:lnTo>
                    <a:lnTo>
                      <a:pt x="205865" y="16394"/>
                    </a:lnTo>
                    <a:lnTo>
                      <a:pt x="387884" y="192141"/>
                    </a:lnTo>
                    <a:close/>
                  </a:path>
                </a:pathLst>
              </a:custGeom>
              <a:grpFill/>
              <a:ln w="6846" cap="flat">
                <a:noFill/>
                <a:prstDash val="solid"/>
                <a:miter/>
              </a:ln>
            </p:spPr>
            <p:txBody>
              <a:bodyPr rtlCol="0" anchor="ctr"/>
              <a:lstStyle/>
              <a:p>
                <a:endParaRPr lang="en-US"/>
              </a:p>
            </p:txBody>
          </p:sp>
          <p:sp>
            <p:nvSpPr>
              <p:cNvPr id="185" name="Freeform: Shape 37">
                <a:extLst>
                  <a:ext uri="{FF2B5EF4-FFF2-40B4-BE49-F238E27FC236}">
                    <a16:creationId xmlns:a16="http://schemas.microsoft.com/office/drawing/2014/main" id="{3DB52687-DBBF-4F51-A5B7-2A7530AFE84B}"/>
                  </a:ext>
                </a:extLst>
              </p:cNvPr>
              <p:cNvSpPr/>
              <p:nvPr/>
            </p:nvSpPr>
            <p:spPr>
              <a:xfrm>
                <a:off x="4445176" y="1888855"/>
                <a:ext cx="137248" cy="315665"/>
              </a:xfrm>
              <a:custGeom>
                <a:avLst/>
                <a:gdLst>
                  <a:gd name="connsiteX0" fmla="*/ 60327 w 137248"/>
                  <a:gd name="connsiteY0" fmla="*/ 997 h 315665"/>
                  <a:gd name="connsiteX1" fmla="*/ 35328 w 137248"/>
                  <a:gd name="connsiteY1" fmla="*/ 25756 h 315665"/>
                  <a:gd name="connsiteX2" fmla="*/ 48037 w 137248"/>
                  <a:gd name="connsiteY2" fmla="*/ 61757 h 315665"/>
                  <a:gd name="connsiteX3" fmla="*/ 48037 w 137248"/>
                  <a:gd name="connsiteY3" fmla="*/ 68619 h 315665"/>
                  <a:gd name="connsiteX4" fmla="*/ 34312 w 137248"/>
                  <a:gd name="connsiteY4" fmla="*/ 68619 h 315665"/>
                  <a:gd name="connsiteX5" fmla="*/ 0 w 137248"/>
                  <a:gd name="connsiteY5" fmla="*/ 102931 h 315665"/>
                  <a:gd name="connsiteX6" fmla="*/ 0 w 137248"/>
                  <a:gd name="connsiteY6" fmla="*/ 171555 h 315665"/>
                  <a:gd name="connsiteX7" fmla="*/ 20587 w 137248"/>
                  <a:gd name="connsiteY7" fmla="*/ 192142 h 315665"/>
                  <a:gd name="connsiteX8" fmla="*/ 27450 w 137248"/>
                  <a:gd name="connsiteY8" fmla="*/ 190880 h 315665"/>
                  <a:gd name="connsiteX9" fmla="*/ 27450 w 137248"/>
                  <a:gd name="connsiteY9" fmla="*/ 308803 h 315665"/>
                  <a:gd name="connsiteX10" fmla="*/ 34312 w 137248"/>
                  <a:gd name="connsiteY10" fmla="*/ 315666 h 315665"/>
                  <a:gd name="connsiteX11" fmla="*/ 102936 w 137248"/>
                  <a:gd name="connsiteY11" fmla="*/ 315666 h 315665"/>
                  <a:gd name="connsiteX12" fmla="*/ 109799 w 137248"/>
                  <a:gd name="connsiteY12" fmla="*/ 308803 h 315665"/>
                  <a:gd name="connsiteX13" fmla="*/ 109799 w 137248"/>
                  <a:gd name="connsiteY13" fmla="*/ 190880 h 315665"/>
                  <a:gd name="connsiteX14" fmla="*/ 116661 w 137248"/>
                  <a:gd name="connsiteY14" fmla="*/ 192142 h 315665"/>
                  <a:gd name="connsiteX15" fmla="*/ 137248 w 137248"/>
                  <a:gd name="connsiteY15" fmla="*/ 171555 h 315665"/>
                  <a:gd name="connsiteX16" fmla="*/ 137248 w 137248"/>
                  <a:gd name="connsiteY16" fmla="*/ 102931 h 315665"/>
                  <a:gd name="connsiteX17" fmla="*/ 102936 w 137248"/>
                  <a:gd name="connsiteY17" fmla="*/ 68619 h 315665"/>
                  <a:gd name="connsiteX18" fmla="*/ 89211 w 137248"/>
                  <a:gd name="connsiteY18" fmla="*/ 68619 h 315665"/>
                  <a:gd name="connsiteX19" fmla="*/ 89211 w 137248"/>
                  <a:gd name="connsiteY19" fmla="*/ 61757 h 315665"/>
                  <a:gd name="connsiteX20" fmla="*/ 96059 w 137248"/>
                  <a:gd name="connsiteY20" fmla="*/ 13718 h 315665"/>
                  <a:gd name="connsiteX21" fmla="*/ 60327 w 137248"/>
                  <a:gd name="connsiteY21" fmla="*/ 1018 h 315665"/>
                  <a:gd name="connsiteX22" fmla="*/ 81361 w 137248"/>
                  <a:gd name="connsiteY22" fmla="*/ 18153 h 315665"/>
                  <a:gd name="connsiteX23" fmla="*/ 84755 w 137248"/>
                  <a:gd name="connsiteY23" fmla="*/ 47069 h 315665"/>
                  <a:gd name="connsiteX24" fmla="*/ 78931 w 137248"/>
                  <a:gd name="connsiteY24" fmla="*/ 52115 h 315665"/>
                  <a:gd name="connsiteX25" fmla="*/ 75500 w 137248"/>
                  <a:gd name="connsiteY25" fmla="*/ 58065 h 315665"/>
                  <a:gd name="connsiteX26" fmla="*/ 75500 w 137248"/>
                  <a:gd name="connsiteY26" fmla="*/ 68619 h 315665"/>
                  <a:gd name="connsiteX27" fmla="*/ 89225 w 137248"/>
                  <a:gd name="connsiteY27" fmla="*/ 82344 h 315665"/>
                  <a:gd name="connsiteX28" fmla="*/ 102950 w 137248"/>
                  <a:gd name="connsiteY28" fmla="*/ 82344 h 315665"/>
                  <a:gd name="connsiteX29" fmla="*/ 123537 w 137248"/>
                  <a:gd name="connsiteY29" fmla="*/ 102931 h 315665"/>
                  <a:gd name="connsiteX30" fmla="*/ 123537 w 137248"/>
                  <a:gd name="connsiteY30" fmla="*/ 171555 h 315665"/>
                  <a:gd name="connsiteX31" fmla="*/ 116675 w 137248"/>
                  <a:gd name="connsiteY31" fmla="*/ 178418 h 315665"/>
                  <a:gd name="connsiteX32" fmla="*/ 109812 w 137248"/>
                  <a:gd name="connsiteY32" fmla="*/ 171555 h 315665"/>
                  <a:gd name="connsiteX33" fmla="*/ 109812 w 137248"/>
                  <a:gd name="connsiteY33" fmla="*/ 109794 h 315665"/>
                  <a:gd name="connsiteX34" fmla="*/ 102950 w 137248"/>
                  <a:gd name="connsiteY34" fmla="*/ 102931 h 315665"/>
                  <a:gd name="connsiteX35" fmla="*/ 96087 w 137248"/>
                  <a:gd name="connsiteY35" fmla="*/ 109794 h 315665"/>
                  <a:gd name="connsiteX36" fmla="*/ 96087 w 137248"/>
                  <a:gd name="connsiteY36" fmla="*/ 301941 h 315665"/>
                  <a:gd name="connsiteX37" fmla="*/ 75486 w 137248"/>
                  <a:gd name="connsiteY37" fmla="*/ 301941 h 315665"/>
                  <a:gd name="connsiteX38" fmla="*/ 75486 w 137248"/>
                  <a:gd name="connsiteY38" fmla="*/ 192142 h 315665"/>
                  <a:gd name="connsiteX39" fmla="*/ 68624 w 137248"/>
                  <a:gd name="connsiteY39" fmla="*/ 185280 h 315665"/>
                  <a:gd name="connsiteX40" fmla="*/ 61762 w 137248"/>
                  <a:gd name="connsiteY40" fmla="*/ 192142 h 315665"/>
                  <a:gd name="connsiteX41" fmla="*/ 61762 w 137248"/>
                  <a:gd name="connsiteY41" fmla="*/ 301941 h 315665"/>
                  <a:gd name="connsiteX42" fmla="*/ 41174 w 137248"/>
                  <a:gd name="connsiteY42" fmla="*/ 301941 h 315665"/>
                  <a:gd name="connsiteX43" fmla="*/ 41174 w 137248"/>
                  <a:gd name="connsiteY43" fmla="*/ 109794 h 315665"/>
                  <a:gd name="connsiteX44" fmla="*/ 34312 w 137248"/>
                  <a:gd name="connsiteY44" fmla="*/ 102931 h 315665"/>
                  <a:gd name="connsiteX45" fmla="*/ 27450 w 137248"/>
                  <a:gd name="connsiteY45" fmla="*/ 109794 h 315665"/>
                  <a:gd name="connsiteX46" fmla="*/ 27450 w 137248"/>
                  <a:gd name="connsiteY46" fmla="*/ 171555 h 315665"/>
                  <a:gd name="connsiteX47" fmla="*/ 20587 w 137248"/>
                  <a:gd name="connsiteY47" fmla="*/ 178418 h 315665"/>
                  <a:gd name="connsiteX48" fmla="*/ 13725 w 137248"/>
                  <a:gd name="connsiteY48" fmla="*/ 171555 h 315665"/>
                  <a:gd name="connsiteX49" fmla="*/ 13725 w 137248"/>
                  <a:gd name="connsiteY49" fmla="*/ 102931 h 315665"/>
                  <a:gd name="connsiteX50" fmla="*/ 34312 w 137248"/>
                  <a:gd name="connsiteY50" fmla="*/ 82344 h 315665"/>
                  <a:gd name="connsiteX51" fmla="*/ 48037 w 137248"/>
                  <a:gd name="connsiteY51" fmla="*/ 82344 h 315665"/>
                  <a:gd name="connsiteX52" fmla="*/ 61762 w 137248"/>
                  <a:gd name="connsiteY52" fmla="*/ 68619 h 315665"/>
                  <a:gd name="connsiteX53" fmla="*/ 61762 w 137248"/>
                  <a:gd name="connsiteY53" fmla="*/ 58051 h 315665"/>
                  <a:gd name="connsiteX54" fmla="*/ 58330 w 137248"/>
                  <a:gd name="connsiteY54" fmla="*/ 52094 h 315665"/>
                  <a:gd name="connsiteX55" fmla="*/ 48723 w 137248"/>
                  <a:gd name="connsiteY55" fmla="*/ 28989 h 315665"/>
                  <a:gd name="connsiteX56" fmla="*/ 63546 w 137248"/>
                  <a:gd name="connsiteY56" fmla="*/ 14358 h 315665"/>
                  <a:gd name="connsiteX57" fmla="*/ 81361 w 137248"/>
                  <a:gd name="connsiteY57" fmla="*/ 18139 h 31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248" h="315665">
                    <a:moveTo>
                      <a:pt x="60327" y="997"/>
                    </a:moveTo>
                    <a:cubicBezTo>
                      <a:pt x="48020" y="3925"/>
                      <a:pt x="38375" y="13478"/>
                      <a:pt x="35328" y="25756"/>
                    </a:cubicBezTo>
                    <a:cubicBezTo>
                      <a:pt x="31881" y="39223"/>
                      <a:pt x="36899" y="53439"/>
                      <a:pt x="48037" y="61757"/>
                    </a:cubicBezTo>
                    <a:lnTo>
                      <a:pt x="48037" y="68619"/>
                    </a:lnTo>
                    <a:lnTo>
                      <a:pt x="34312" y="68619"/>
                    </a:lnTo>
                    <a:cubicBezTo>
                      <a:pt x="15371" y="68642"/>
                      <a:pt x="23" y="83990"/>
                      <a:pt x="0" y="102931"/>
                    </a:cubicBezTo>
                    <a:lnTo>
                      <a:pt x="0" y="171555"/>
                    </a:lnTo>
                    <a:cubicBezTo>
                      <a:pt x="0" y="182926"/>
                      <a:pt x="9217" y="192142"/>
                      <a:pt x="20587" y="192142"/>
                    </a:cubicBezTo>
                    <a:cubicBezTo>
                      <a:pt x="22930" y="192120"/>
                      <a:pt x="25252" y="191692"/>
                      <a:pt x="27450" y="190880"/>
                    </a:cubicBezTo>
                    <a:lnTo>
                      <a:pt x="27450" y="308803"/>
                    </a:lnTo>
                    <a:cubicBezTo>
                      <a:pt x="27450" y="312593"/>
                      <a:pt x="30522" y="315666"/>
                      <a:pt x="34312" y="315666"/>
                    </a:cubicBezTo>
                    <a:lnTo>
                      <a:pt x="102936" y="315666"/>
                    </a:lnTo>
                    <a:cubicBezTo>
                      <a:pt x="106726" y="315666"/>
                      <a:pt x="109799" y="312593"/>
                      <a:pt x="109799" y="308803"/>
                    </a:cubicBezTo>
                    <a:lnTo>
                      <a:pt x="109799" y="190880"/>
                    </a:lnTo>
                    <a:cubicBezTo>
                      <a:pt x="111997" y="191692"/>
                      <a:pt x="114318" y="192120"/>
                      <a:pt x="116661" y="192142"/>
                    </a:cubicBezTo>
                    <a:cubicBezTo>
                      <a:pt x="128031" y="192142"/>
                      <a:pt x="137248" y="182926"/>
                      <a:pt x="137248" y="171555"/>
                    </a:cubicBezTo>
                    <a:lnTo>
                      <a:pt x="137248" y="102931"/>
                    </a:lnTo>
                    <a:cubicBezTo>
                      <a:pt x="137225" y="83990"/>
                      <a:pt x="121877" y="68642"/>
                      <a:pt x="102936" y="68619"/>
                    </a:cubicBezTo>
                    <a:lnTo>
                      <a:pt x="89211" y="68619"/>
                    </a:lnTo>
                    <a:lnTo>
                      <a:pt x="89211" y="61757"/>
                    </a:lnTo>
                    <a:cubicBezTo>
                      <a:pt x="104368" y="50382"/>
                      <a:pt x="107433" y="28874"/>
                      <a:pt x="96059" y="13718"/>
                    </a:cubicBezTo>
                    <a:cubicBezTo>
                      <a:pt x="87782" y="2689"/>
                      <a:pt x="73708" y="-2313"/>
                      <a:pt x="60327" y="1018"/>
                    </a:cubicBezTo>
                    <a:close/>
                    <a:moveTo>
                      <a:pt x="81361" y="18153"/>
                    </a:moveTo>
                    <a:cubicBezTo>
                      <a:pt x="90283" y="25201"/>
                      <a:pt x="91803" y="38147"/>
                      <a:pt x="84755" y="47069"/>
                    </a:cubicBezTo>
                    <a:cubicBezTo>
                      <a:pt x="83148" y="49102"/>
                      <a:pt x="81173" y="50815"/>
                      <a:pt x="78931" y="52115"/>
                    </a:cubicBezTo>
                    <a:cubicBezTo>
                      <a:pt x="76806" y="53342"/>
                      <a:pt x="75498" y="55611"/>
                      <a:pt x="75500" y="58065"/>
                    </a:cubicBezTo>
                    <a:lnTo>
                      <a:pt x="75500" y="68619"/>
                    </a:lnTo>
                    <a:cubicBezTo>
                      <a:pt x="75500" y="76199"/>
                      <a:pt x="81645" y="82344"/>
                      <a:pt x="89225" y="82344"/>
                    </a:cubicBezTo>
                    <a:lnTo>
                      <a:pt x="102950" y="82344"/>
                    </a:lnTo>
                    <a:cubicBezTo>
                      <a:pt x="114320" y="82344"/>
                      <a:pt x="123537" y="91561"/>
                      <a:pt x="123537" y="102931"/>
                    </a:cubicBezTo>
                    <a:lnTo>
                      <a:pt x="123537" y="171555"/>
                    </a:lnTo>
                    <a:cubicBezTo>
                      <a:pt x="123537" y="175345"/>
                      <a:pt x="120465" y="178418"/>
                      <a:pt x="116675" y="178418"/>
                    </a:cubicBezTo>
                    <a:cubicBezTo>
                      <a:pt x="112885" y="178418"/>
                      <a:pt x="109812" y="175345"/>
                      <a:pt x="109812" y="171555"/>
                    </a:cubicBezTo>
                    <a:lnTo>
                      <a:pt x="109812" y="109794"/>
                    </a:lnTo>
                    <a:cubicBezTo>
                      <a:pt x="109812" y="106003"/>
                      <a:pt x="106740" y="102931"/>
                      <a:pt x="102950" y="102931"/>
                    </a:cubicBezTo>
                    <a:cubicBezTo>
                      <a:pt x="99160" y="102931"/>
                      <a:pt x="96087" y="106003"/>
                      <a:pt x="96087" y="109794"/>
                    </a:cubicBezTo>
                    <a:lnTo>
                      <a:pt x="96087" y="301941"/>
                    </a:lnTo>
                    <a:lnTo>
                      <a:pt x="75486" y="301941"/>
                    </a:lnTo>
                    <a:lnTo>
                      <a:pt x="75486" y="192142"/>
                    </a:lnTo>
                    <a:cubicBezTo>
                      <a:pt x="75486" y="188352"/>
                      <a:pt x="72414" y="185280"/>
                      <a:pt x="68624" y="185280"/>
                    </a:cubicBezTo>
                    <a:cubicBezTo>
                      <a:pt x="64834" y="185280"/>
                      <a:pt x="61762" y="188352"/>
                      <a:pt x="61762" y="192142"/>
                    </a:cubicBezTo>
                    <a:lnTo>
                      <a:pt x="61762" y="301941"/>
                    </a:lnTo>
                    <a:lnTo>
                      <a:pt x="41174" y="301941"/>
                    </a:lnTo>
                    <a:lnTo>
                      <a:pt x="41174" y="109794"/>
                    </a:lnTo>
                    <a:cubicBezTo>
                      <a:pt x="41174" y="106003"/>
                      <a:pt x="38102" y="102931"/>
                      <a:pt x="34312" y="102931"/>
                    </a:cubicBezTo>
                    <a:cubicBezTo>
                      <a:pt x="30522" y="102931"/>
                      <a:pt x="27450" y="106003"/>
                      <a:pt x="27450" y="109794"/>
                    </a:cubicBezTo>
                    <a:lnTo>
                      <a:pt x="27450" y="171555"/>
                    </a:lnTo>
                    <a:cubicBezTo>
                      <a:pt x="27450" y="175345"/>
                      <a:pt x="24377" y="178418"/>
                      <a:pt x="20587" y="178418"/>
                    </a:cubicBezTo>
                    <a:cubicBezTo>
                      <a:pt x="16797" y="178418"/>
                      <a:pt x="13725" y="175345"/>
                      <a:pt x="13725" y="171555"/>
                    </a:cubicBezTo>
                    <a:lnTo>
                      <a:pt x="13725" y="102931"/>
                    </a:lnTo>
                    <a:cubicBezTo>
                      <a:pt x="13725" y="91561"/>
                      <a:pt x="22942" y="82344"/>
                      <a:pt x="34312" y="82344"/>
                    </a:cubicBezTo>
                    <a:lnTo>
                      <a:pt x="48037" y="82344"/>
                    </a:lnTo>
                    <a:cubicBezTo>
                      <a:pt x="55617" y="82344"/>
                      <a:pt x="61762" y="76199"/>
                      <a:pt x="61762" y="68619"/>
                    </a:cubicBezTo>
                    <a:lnTo>
                      <a:pt x="61762" y="58051"/>
                    </a:lnTo>
                    <a:cubicBezTo>
                      <a:pt x="61766" y="55594"/>
                      <a:pt x="60458" y="53323"/>
                      <a:pt x="58330" y="52094"/>
                    </a:cubicBezTo>
                    <a:cubicBezTo>
                      <a:pt x="50297" y="47429"/>
                      <a:pt x="46365" y="37975"/>
                      <a:pt x="48723" y="28989"/>
                    </a:cubicBezTo>
                    <a:cubicBezTo>
                      <a:pt x="50588" y="21752"/>
                      <a:pt x="56285" y="16129"/>
                      <a:pt x="63546" y="14358"/>
                    </a:cubicBezTo>
                    <a:cubicBezTo>
                      <a:pt x="69749" y="12769"/>
                      <a:pt x="76338" y="14167"/>
                      <a:pt x="81361" y="18139"/>
                    </a:cubicBezTo>
                    <a:close/>
                  </a:path>
                </a:pathLst>
              </a:custGeom>
              <a:grpFill/>
              <a:ln w="6846" cap="flat">
                <a:noFill/>
                <a:prstDash val="solid"/>
                <a:miter/>
              </a:ln>
            </p:spPr>
            <p:txBody>
              <a:bodyPr rtlCol="0" anchor="ctr"/>
              <a:lstStyle/>
              <a:p>
                <a:endParaRPr lang="en-US"/>
              </a:p>
            </p:txBody>
          </p:sp>
          <p:sp>
            <p:nvSpPr>
              <p:cNvPr id="186" name="Freeform: Shape 38">
                <a:extLst>
                  <a:ext uri="{FF2B5EF4-FFF2-40B4-BE49-F238E27FC236}">
                    <a16:creationId xmlns:a16="http://schemas.microsoft.com/office/drawing/2014/main" id="{EFDE2A7B-7364-4096-9A16-F2F0DEBC4D8C}"/>
                  </a:ext>
                </a:extLst>
              </p:cNvPr>
              <p:cNvSpPr/>
              <p:nvPr/>
            </p:nvSpPr>
            <p:spPr>
              <a:xfrm>
                <a:off x="4596149" y="1820228"/>
                <a:ext cx="68624" cy="68624"/>
              </a:xfrm>
              <a:custGeom>
                <a:avLst/>
                <a:gdLst>
                  <a:gd name="connsiteX0" fmla="*/ 6862 w 68624"/>
                  <a:gd name="connsiteY0" fmla="*/ 41174 h 68624"/>
                  <a:gd name="connsiteX1" fmla="*/ 14987 w 68624"/>
                  <a:gd name="connsiteY1" fmla="*/ 41174 h 68624"/>
                  <a:gd name="connsiteX2" fmla="*/ 15790 w 68624"/>
                  <a:gd name="connsiteY2" fmla="*/ 43130 h 68624"/>
                  <a:gd name="connsiteX3" fmla="*/ 10053 w 68624"/>
                  <a:gd name="connsiteY3" fmla="*/ 48874 h 68624"/>
                  <a:gd name="connsiteX4" fmla="*/ 9885 w 68624"/>
                  <a:gd name="connsiteY4" fmla="*/ 58578 h 68624"/>
                  <a:gd name="connsiteX5" fmla="*/ 19588 w 68624"/>
                  <a:gd name="connsiteY5" fmla="*/ 58746 h 68624"/>
                  <a:gd name="connsiteX6" fmla="*/ 19757 w 68624"/>
                  <a:gd name="connsiteY6" fmla="*/ 58578 h 68624"/>
                  <a:gd name="connsiteX7" fmla="*/ 25494 w 68624"/>
                  <a:gd name="connsiteY7" fmla="*/ 52834 h 68624"/>
                  <a:gd name="connsiteX8" fmla="*/ 27450 w 68624"/>
                  <a:gd name="connsiteY8" fmla="*/ 53637 h 68624"/>
                  <a:gd name="connsiteX9" fmla="*/ 27450 w 68624"/>
                  <a:gd name="connsiteY9" fmla="*/ 61762 h 68624"/>
                  <a:gd name="connsiteX10" fmla="*/ 34312 w 68624"/>
                  <a:gd name="connsiteY10" fmla="*/ 68624 h 68624"/>
                  <a:gd name="connsiteX11" fmla="*/ 41174 w 68624"/>
                  <a:gd name="connsiteY11" fmla="*/ 61762 h 68624"/>
                  <a:gd name="connsiteX12" fmla="*/ 41174 w 68624"/>
                  <a:gd name="connsiteY12" fmla="*/ 53637 h 68624"/>
                  <a:gd name="connsiteX13" fmla="*/ 43130 w 68624"/>
                  <a:gd name="connsiteY13" fmla="*/ 52834 h 68624"/>
                  <a:gd name="connsiteX14" fmla="*/ 48867 w 68624"/>
                  <a:gd name="connsiteY14" fmla="*/ 58578 h 68624"/>
                  <a:gd name="connsiteX15" fmla="*/ 58571 w 68624"/>
                  <a:gd name="connsiteY15" fmla="*/ 58746 h 68624"/>
                  <a:gd name="connsiteX16" fmla="*/ 58739 w 68624"/>
                  <a:gd name="connsiteY16" fmla="*/ 49043 h 68624"/>
                  <a:gd name="connsiteX17" fmla="*/ 58571 w 68624"/>
                  <a:gd name="connsiteY17" fmla="*/ 48874 h 68624"/>
                  <a:gd name="connsiteX18" fmla="*/ 52841 w 68624"/>
                  <a:gd name="connsiteY18" fmla="*/ 43130 h 68624"/>
                  <a:gd name="connsiteX19" fmla="*/ 53637 w 68624"/>
                  <a:gd name="connsiteY19" fmla="*/ 41174 h 68624"/>
                  <a:gd name="connsiteX20" fmla="*/ 61762 w 68624"/>
                  <a:gd name="connsiteY20" fmla="*/ 41174 h 68624"/>
                  <a:gd name="connsiteX21" fmla="*/ 68624 w 68624"/>
                  <a:gd name="connsiteY21" fmla="*/ 34312 h 68624"/>
                  <a:gd name="connsiteX22" fmla="*/ 61762 w 68624"/>
                  <a:gd name="connsiteY22" fmla="*/ 27450 h 68624"/>
                  <a:gd name="connsiteX23" fmla="*/ 53637 w 68624"/>
                  <a:gd name="connsiteY23" fmla="*/ 27450 h 68624"/>
                  <a:gd name="connsiteX24" fmla="*/ 52834 w 68624"/>
                  <a:gd name="connsiteY24" fmla="*/ 25494 h 68624"/>
                  <a:gd name="connsiteX25" fmla="*/ 58571 w 68624"/>
                  <a:gd name="connsiteY25" fmla="*/ 19750 h 68624"/>
                  <a:gd name="connsiteX26" fmla="*/ 58739 w 68624"/>
                  <a:gd name="connsiteY26" fmla="*/ 10047 h 68624"/>
                  <a:gd name="connsiteX27" fmla="*/ 49036 w 68624"/>
                  <a:gd name="connsiteY27" fmla="*/ 9878 h 68624"/>
                  <a:gd name="connsiteX28" fmla="*/ 48867 w 68624"/>
                  <a:gd name="connsiteY28" fmla="*/ 10047 h 68624"/>
                  <a:gd name="connsiteX29" fmla="*/ 43130 w 68624"/>
                  <a:gd name="connsiteY29" fmla="*/ 15790 h 68624"/>
                  <a:gd name="connsiteX30" fmla="*/ 41174 w 68624"/>
                  <a:gd name="connsiteY30" fmla="*/ 14987 h 68624"/>
                  <a:gd name="connsiteX31" fmla="*/ 41174 w 68624"/>
                  <a:gd name="connsiteY31" fmla="*/ 6862 h 68624"/>
                  <a:gd name="connsiteX32" fmla="*/ 34312 w 68624"/>
                  <a:gd name="connsiteY32" fmla="*/ 0 h 68624"/>
                  <a:gd name="connsiteX33" fmla="*/ 27450 w 68624"/>
                  <a:gd name="connsiteY33" fmla="*/ 6862 h 68624"/>
                  <a:gd name="connsiteX34" fmla="*/ 27450 w 68624"/>
                  <a:gd name="connsiteY34" fmla="*/ 14987 h 68624"/>
                  <a:gd name="connsiteX35" fmla="*/ 25494 w 68624"/>
                  <a:gd name="connsiteY35" fmla="*/ 15790 h 68624"/>
                  <a:gd name="connsiteX36" fmla="*/ 19757 w 68624"/>
                  <a:gd name="connsiteY36" fmla="*/ 10047 h 68624"/>
                  <a:gd name="connsiteX37" fmla="*/ 10053 w 68624"/>
                  <a:gd name="connsiteY37" fmla="*/ 9878 h 68624"/>
                  <a:gd name="connsiteX38" fmla="*/ 9885 w 68624"/>
                  <a:gd name="connsiteY38" fmla="*/ 19581 h 68624"/>
                  <a:gd name="connsiteX39" fmla="*/ 10053 w 68624"/>
                  <a:gd name="connsiteY39" fmla="*/ 19750 h 68624"/>
                  <a:gd name="connsiteX40" fmla="*/ 15790 w 68624"/>
                  <a:gd name="connsiteY40" fmla="*/ 25494 h 68624"/>
                  <a:gd name="connsiteX41" fmla="*/ 14987 w 68624"/>
                  <a:gd name="connsiteY41" fmla="*/ 27450 h 68624"/>
                  <a:gd name="connsiteX42" fmla="*/ 6862 w 68624"/>
                  <a:gd name="connsiteY42" fmla="*/ 27450 h 68624"/>
                  <a:gd name="connsiteX43" fmla="*/ 0 w 68624"/>
                  <a:gd name="connsiteY43" fmla="*/ 34312 h 68624"/>
                  <a:gd name="connsiteX44" fmla="*/ 6862 w 68624"/>
                  <a:gd name="connsiteY44" fmla="*/ 41174 h 68624"/>
                  <a:gd name="connsiteX45" fmla="*/ 41174 w 68624"/>
                  <a:gd name="connsiteY45" fmla="*/ 34312 h 68624"/>
                  <a:gd name="connsiteX46" fmla="*/ 34312 w 68624"/>
                  <a:gd name="connsiteY46" fmla="*/ 41174 h 68624"/>
                  <a:gd name="connsiteX47" fmla="*/ 27450 w 68624"/>
                  <a:gd name="connsiteY47" fmla="*/ 34312 h 68624"/>
                  <a:gd name="connsiteX48" fmla="*/ 34312 w 68624"/>
                  <a:gd name="connsiteY48" fmla="*/ 27450 h 68624"/>
                  <a:gd name="connsiteX49" fmla="*/ 41174 w 68624"/>
                  <a:gd name="connsiteY49" fmla="*/ 34312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624" h="68624">
                    <a:moveTo>
                      <a:pt x="6862" y="41174"/>
                    </a:moveTo>
                    <a:lnTo>
                      <a:pt x="14987" y="41174"/>
                    </a:lnTo>
                    <a:cubicBezTo>
                      <a:pt x="15218" y="41841"/>
                      <a:pt x="15486" y="42494"/>
                      <a:pt x="15790" y="43130"/>
                    </a:cubicBezTo>
                    <a:lnTo>
                      <a:pt x="10053" y="48874"/>
                    </a:lnTo>
                    <a:cubicBezTo>
                      <a:pt x="7327" y="51507"/>
                      <a:pt x="7252" y="55851"/>
                      <a:pt x="9885" y="58578"/>
                    </a:cubicBezTo>
                    <a:cubicBezTo>
                      <a:pt x="12518" y="61304"/>
                      <a:pt x="16862" y="61379"/>
                      <a:pt x="19588" y="58746"/>
                    </a:cubicBezTo>
                    <a:cubicBezTo>
                      <a:pt x="19646" y="58691"/>
                      <a:pt x="19702" y="58634"/>
                      <a:pt x="19757" y="58578"/>
                    </a:cubicBezTo>
                    <a:lnTo>
                      <a:pt x="25494" y="52834"/>
                    </a:lnTo>
                    <a:cubicBezTo>
                      <a:pt x="26130" y="53138"/>
                      <a:pt x="26783" y="53406"/>
                      <a:pt x="27450" y="53637"/>
                    </a:cubicBezTo>
                    <a:lnTo>
                      <a:pt x="27450" y="61762"/>
                    </a:lnTo>
                    <a:cubicBezTo>
                      <a:pt x="27450" y="65552"/>
                      <a:pt x="30522" y="68624"/>
                      <a:pt x="34312" y="68624"/>
                    </a:cubicBezTo>
                    <a:cubicBezTo>
                      <a:pt x="38102" y="68624"/>
                      <a:pt x="41174" y="65552"/>
                      <a:pt x="41174" y="61762"/>
                    </a:cubicBezTo>
                    <a:lnTo>
                      <a:pt x="41174" y="53637"/>
                    </a:lnTo>
                    <a:cubicBezTo>
                      <a:pt x="41841" y="53406"/>
                      <a:pt x="42494" y="53138"/>
                      <a:pt x="43130" y="52834"/>
                    </a:cubicBezTo>
                    <a:lnTo>
                      <a:pt x="48867" y="58578"/>
                    </a:lnTo>
                    <a:cubicBezTo>
                      <a:pt x="51500" y="61304"/>
                      <a:pt x="55844" y="61379"/>
                      <a:pt x="58571" y="58746"/>
                    </a:cubicBezTo>
                    <a:cubicBezTo>
                      <a:pt x="61297" y="56113"/>
                      <a:pt x="61373" y="51769"/>
                      <a:pt x="58739" y="49043"/>
                    </a:cubicBezTo>
                    <a:cubicBezTo>
                      <a:pt x="58684" y="48986"/>
                      <a:pt x="58628" y="48929"/>
                      <a:pt x="58571" y="48874"/>
                    </a:cubicBezTo>
                    <a:lnTo>
                      <a:pt x="52841" y="43130"/>
                    </a:lnTo>
                    <a:cubicBezTo>
                      <a:pt x="53142" y="42494"/>
                      <a:pt x="53408" y="41841"/>
                      <a:pt x="53637" y="41174"/>
                    </a:cubicBezTo>
                    <a:lnTo>
                      <a:pt x="61762" y="41174"/>
                    </a:lnTo>
                    <a:cubicBezTo>
                      <a:pt x="65552" y="41174"/>
                      <a:pt x="68624" y="38102"/>
                      <a:pt x="68624" y="34312"/>
                    </a:cubicBezTo>
                    <a:cubicBezTo>
                      <a:pt x="68624" y="30522"/>
                      <a:pt x="65552" y="27450"/>
                      <a:pt x="61762" y="27450"/>
                    </a:cubicBezTo>
                    <a:lnTo>
                      <a:pt x="53637" y="27450"/>
                    </a:lnTo>
                    <a:cubicBezTo>
                      <a:pt x="53406" y="26783"/>
                      <a:pt x="53138" y="26130"/>
                      <a:pt x="52834" y="25494"/>
                    </a:cubicBezTo>
                    <a:lnTo>
                      <a:pt x="58571" y="19750"/>
                    </a:lnTo>
                    <a:cubicBezTo>
                      <a:pt x="61297" y="17117"/>
                      <a:pt x="61373" y="12773"/>
                      <a:pt x="58739" y="10047"/>
                    </a:cubicBezTo>
                    <a:cubicBezTo>
                      <a:pt x="56106" y="7320"/>
                      <a:pt x="51762" y="7245"/>
                      <a:pt x="49036" y="9878"/>
                    </a:cubicBezTo>
                    <a:cubicBezTo>
                      <a:pt x="48978" y="9933"/>
                      <a:pt x="48922" y="9989"/>
                      <a:pt x="48867" y="10047"/>
                    </a:cubicBezTo>
                    <a:lnTo>
                      <a:pt x="43130" y="15790"/>
                    </a:lnTo>
                    <a:cubicBezTo>
                      <a:pt x="42494" y="15486"/>
                      <a:pt x="41841" y="15218"/>
                      <a:pt x="41174" y="14987"/>
                    </a:cubicBezTo>
                    <a:lnTo>
                      <a:pt x="41174" y="6862"/>
                    </a:lnTo>
                    <a:cubicBezTo>
                      <a:pt x="41174" y="3072"/>
                      <a:pt x="38102" y="0"/>
                      <a:pt x="34312" y="0"/>
                    </a:cubicBezTo>
                    <a:cubicBezTo>
                      <a:pt x="30522" y="0"/>
                      <a:pt x="27450" y="3072"/>
                      <a:pt x="27450" y="6862"/>
                    </a:cubicBezTo>
                    <a:lnTo>
                      <a:pt x="27450" y="14987"/>
                    </a:lnTo>
                    <a:cubicBezTo>
                      <a:pt x="26783" y="15218"/>
                      <a:pt x="26130" y="15486"/>
                      <a:pt x="25494" y="15790"/>
                    </a:cubicBezTo>
                    <a:lnTo>
                      <a:pt x="19757" y="10047"/>
                    </a:lnTo>
                    <a:cubicBezTo>
                      <a:pt x="17124" y="7320"/>
                      <a:pt x="12780" y="7245"/>
                      <a:pt x="10053" y="9878"/>
                    </a:cubicBezTo>
                    <a:cubicBezTo>
                      <a:pt x="7327" y="12511"/>
                      <a:pt x="7252" y="16855"/>
                      <a:pt x="9885" y="19581"/>
                    </a:cubicBezTo>
                    <a:cubicBezTo>
                      <a:pt x="9940" y="19639"/>
                      <a:pt x="9996" y="19695"/>
                      <a:pt x="10053" y="19750"/>
                    </a:cubicBezTo>
                    <a:lnTo>
                      <a:pt x="15790" y="25494"/>
                    </a:lnTo>
                    <a:cubicBezTo>
                      <a:pt x="15486" y="26130"/>
                      <a:pt x="15218" y="26783"/>
                      <a:pt x="14987" y="27450"/>
                    </a:cubicBezTo>
                    <a:lnTo>
                      <a:pt x="6862" y="27450"/>
                    </a:lnTo>
                    <a:cubicBezTo>
                      <a:pt x="3072" y="27450"/>
                      <a:pt x="0" y="30522"/>
                      <a:pt x="0" y="34312"/>
                    </a:cubicBezTo>
                    <a:cubicBezTo>
                      <a:pt x="0" y="38102"/>
                      <a:pt x="3072" y="41174"/>
                      <a:pt x="6862" y="41174"/>
                    </a:cubicBezTo>
                    <a:close/>
                    <a:moveTo>
                      <a:pt x="41174" y="34312"/>
                    </a:moveTo>
                    <a:cubicBezTo>
                      <a:pt x="41174" y="38102"/>
                      <a:pt x="38102" y="41174"/>
                      <a:pt x="34312" y="41174"/>
                    </a:cubicBezTo>
                    <a:cubicBezTo>
                      <a:pt x="30522" y="41174"/>
                      <a:pt x="27450" y="38102"/>
                      <a:pt x="27450" y="34312"/>
                    </a:cubicBezTo>
                    <a:cubicBezTo>
                      <a:pt x="27450" y="30522"/>
                      <a:pt x="30522" y="27450"/>
                      <a:pt x="34312" y="27450"/>
                    </a:cubicBezTo>
                    <a:cubicBezTo>
                      <a:pt x="38102" y="27450"/>
                      <a:pt x="41174" y="30522"/>
                      <a:pt x="41174" y="34312"/>
                    </a:cubicBezTo>
                    <a:close/>
                  </a:path>
                </a:pathLst>
              </a:custGeom>
              <a:grpFill/>
              <a:ln w="6846" cap="flat">
                <a:noFill/>
                <a:prstDash val="solid"/>
                <a:miter/>
              </a:ln>
            </p:spPr>
            <p:txBody>
              <a:bodyPr rtlCol="0" anchor="ctr"/>
              <a:lstStyle/>
              <a:p>
                <a:endParaRPr lang="en-US"/>
              </a:p>
            </p:txBody>
          </p:sp>
          <p:sp>
            <p:nvSpPr>
              <p:cNvPr id="187" name="Freeform: Shape 39">
                <a:extLst>
                  <a:ext uri="{FF2B5EF4-FFF2-40B4-BE49-F238E27FC236}">
                    <a16:creationId xmlns:a16="http://schemas.microsoft.com/office/drawing/2014/main" id="{7EDD093A-FB1D-496B-8C1E-7C6AEAF31DDC}"/>
                  </a:ext>
                </a:extLst>
              </p:cNvPr>
              <p:cNvSpPr/>
              <p:nvPr/>
            </p:nvSpPr>
            <p:spPr>
              <a:xfrm>
                <a:off x="4651050" y="1875125"/>
                <a:ext cx="68624" cy="68624"/>
              </a:xfrm>
              <a:custGeom>
                <a:avLst/>
                <a:gdLst>
                  <a:gd name="connsiteX0" fmla="*/ 10053 w 68624"/>
                  <a:gd name="connsiteY0" fmla="*/ 19750 h 68624"/>
                  <a:gd name="connsiteX1" fmla="*/ 15790 w 68624"/>
                  <a:gd name="connsiteY1" fmla="*/ 25494 h 68624"/>
                  <a:gd name="connsiteX2" fmla="*/ 14987 w 68624"/>
                  <a:gd name="connsiteY2" fmla="*/ 27450 h 68624"/>
                  <a:gd name="connsiteX3" fmla="*/ 6862 w 68624"/>
                  <a:gd name="connsiteY3" fmla="*/ 27450 h 68624"/>
                  <a:gd name="connsiteX4" fmla="*/ 0 w 68624"/>
                  <a:gd name="connsiteY4" fmla="*/ 34312 h 68624"/>
                  <a:gd name="connsiteX5" fmla="*/ 6862 w 68624"/>
                  <a:gd name="connsiteY5" fmla="*/ 41174 h 68624"/>
                  <a:gd name="connsiteX6" fmla="*/ 14987 w 68624"/>
                  <a:gd name="connsiteY6" fmla="*/ 41174 h 68624"/>
                  <a:gd name="connsiteX7" fmla="*/ 15790 w 68624"/>
                  <a:gd name="connsiteY7" fmla="*/ 43130 h 68624"/>
                  <a:gd name="connsiteX8" fmla="*/ 10053 w 68624"/>
                  <a:gd name="connsiteY8" fmla="*/ 48874 h 68624"/>
                  <a:gd name="connsiteX9" fmla="*/ 9885 w 68624"/>
                  <a:gd name="connsiteY9" fmla="*/ 58577 h 68624"/>
                  <a:gd name="connsiteX10" fmla="*/ 19588 w 68624"/>
                  <a:gd name="connsiteY10" fmla="*/ 58746 h 68624"/>
                  <a:gd name="connsiteX11" fmla="*/ 19757 w 68624"/>
                  <a:gd name="connsiteY11" fmla="*/ 58577 h 68624"/>
                  <a:gd name="connsiteX12" fmla="*/ 25494 w 68624"/>
                  <a:gd name="connsiteY12" fmla="*/ 52834 h 68624"/>
                  <a:gd name="connsiteX13" fmla="*/ 27450 w 68624"/>
                  <a:gd name="connsiteY13" fmla="*/ 53637 h 68624"/>
                  <a:gd name="connsiteX14" fmla="*/ 27450 w 68624"/>
                  <a:gd name="connsiteY14" fmla="*/ 61762 h 68624"/>
                  <a:gd name="connsiteX15" fmla="*/ 34312 w 68624"/>
                  <a:gd name="connsiteY15" fmla="*/ 68624 h 68624"/>
                  <a:gd name="connsiteX16" fmla="*/ 41174 w 68624"/>
                  <a:gd name="connsiteY16" fmla="*/ 61762 h 68624"/>
                  <a:gd name="connsiteX17" fmla="*/ 41174 w 68624"/>
                  <a:gd name="connsiteY17" fmla="*/ 53637 h 68624"/>
                  <a:gd name="connsiteX18" fmla="*/ 43130 w 68624"/>
                  <a:gd name="connsiteY18" fmla="*/ 52834 h 68624"/>
                  <a:gd name="connsiteX19" fmla="*/ 48867 w 68624"/>
                  <a:gd name="connsiteY19" fmla="*/ 58577 h 68624"/>
                  <a:gd name="connsiteX20" fmla="*/ 58571 w 68624"/>
                  <a:gd name="connsiteY20" fmla="*/ 58746 h 68624"/>
                  <a:gd name="connsiteX21" fmla="*/ 58739 w 68624"/>
                  <a:gd name="connsiteY21" fmla="*/ 49043 h 68624"/>
                  <a:gd name="connsiteX22" fmla="*/ 58571 w 68624"/>
                  <a:gd name="connsiteY22" fmla="*/ 48874 h 68624"/>
                  <a:gd name="connsiteX23" fmla="*/ 52834 w 68624"/>
                  <a:gd name="connsiteY23" fmla="*/ 43130 h 68624"/>
                  <a:gd name="connsiteX24" fmla="*/ 53637 w 68624"/>
                  <a:gd name="connsiteY24" fmla="*/ 41174 h 68624"/>
                  <a:gd name="connsiteX25" fmla="*/ 61762 w 68624"/>
                  <a:gd name="connsiteY25" fmla="*/ 41174 h 68624"/>
                  <a:gd name="connsiteX26" fmla="*/ 68624 w 68624"/>
                  <a:gd name="connsiteY26" fmla="*/ 34312 h 68624"/>
                  <a:gd name="connsiteX27" fmla="*/ 61762 w 68624"/>
                  <a:gd name="connsiteY27" fmla="*/ 27450 h 68624"/>
                  <a:gd name="connsiteX28" fmla="*/ 53637 w 68624"/>
                  <a:gd name="connsiteY28" fmla="*/ 27450 h 68624"/>
                  <a:gd name="connsiteX29" fmla="*/ 52834 w 68624"/>
                  <a:gd name="connsiteY29" fmla="*/ 25494 h 68624"/>
                  <a:gd name="connsiteX30" fmla="*/ 58571 w 68624"/>
                  <a:gd name="connsiteY30" fmla="*/ 19750 h 68624"/>
                  <a:gd name="connsiteX31" fmla="*/ 58739 w 68624"/>
                  <a:gd name="connsiteY31" fmla="*/ 10047 h 68624"/>
                  <a:gd name="connsiteX32" fmla="*/ 49036 w 68624"/>
                  <a:gd name="connsiteY32" fmla="*/ 9878 h 68624"/>
                  <a:gd name="connsiteX33" fmla="*/ 48867 w 68624"/>
                  <a:gd name="connsiteY33" fmla="*/ 10047 h 68624"/>
                  <a:gd name="connsiteX34" fmla="*/ 43130 w 68624"/>
                  <a:gd name="connsiteY34" fmla="*/ 15790 h 68624"/>
                  <a:gd name="connsiteX35" fmla="*/ 41174 w 68624"/>
                  <a:gd name="connsiteY35" fmla="*/ 14987 h 68624"/>
                  <a:gd name="connsiteX36" fmla="*/ 41174 w 68624"/>
                  <a:gd name="connsiteY36" fmla="*/ 6862 h 68624"/>
                  <a:gd name="connsiteX37" fmla="*/ 34312 w 68624"/>
                  <a:gd name="connsiteY37" fmla="*/ 0 h 68624"/>
                  <a:gd name="connsiteX38" fmla="*/ 27450 w 68624"/>
                  <a:gd name="connsiteY38" fmla="*/ 6862 h 68624"/>
                  <a:gd name="connsiteX39" fmla="*/ 27450 w 68624"/>
                  <a:gd name="connsiteY39" fmla="*/ 14987 h 68624"/>
                  <a:gd name="connsiteX40" fmla="*/ 25494 w 68624"/>
                  <a:gd name="connsiteY40" fmla="*/ 15790 h 68624"/>
                  <a:gd name="connsiteX41" fmla="*/ 19757 w 68624"/>
                  <a:gd name="connsiteY41" fmla="*/ 10047 h 68624"/>
                  <a:gd name="connsiteX42" fmla="*/ 10053 w 68624"/>
                  <a:gd name="connsiteY42" fmla="*/ 9878 h 68624"/>
                  <a:gd name="connsiteX43" fmla="*/ 9885 w 68624"/>
                  <a:gd name="connsiteY43" fmla="*/ 19581 h 68624"/>
                  <a:gd name="connsiteX44" fmla="*/ 10053 w 68624"/>
                  <a:gd name="connsiteY44" fmla="*/ 19750 h 68624"/>
                  <a:gd name="connsiteX45" fmla="*/ 41174 w 68624"/>
                  <a:gd name="connsiteY45" fmla="*/ 34312 h 68624"/>
                  <a:gd name="connsiteX46" fmla="*/ 34312 w 68624"/>
                  <a:gd name="connsiteY46" fmla="*/ 41174 h 68624"/>
                  <a:gd name="connsiteX47" fmla="*/ 27450 w 68624"/>
                  <a:gd name="connsiteY47" fmla="*/ 34312 h 68624"/>
                  <a:gd name="connsiteX48" fmla="*/ 34312 w 68624"/>
                  <a:gd name="connsiteY48" fmla="*/ 27450 h 68624"/>
                  <a:gd name="connsiteX49" fmla="*/ 41174 w 68624"/>
                  <a:gd name="connsiteY49" fmla="*/ 34312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8624" h="68624">
                    <a:moveTo>
                      <a:pt x="10053" y="19750"/>
                    </a:moveTo>
                    <a:lnTo>
                      <a:pt x="15790" y="25494"/>
                    </a:lnTo>
                    <a:cubicBezTo>
                      <a:pt x="15486" y="26130"/>
                      <a:pt x="15218" y="26783"/>
                      <a:pt x="14987" y="27450"/>
                    </a:cubicBezTo>
                    <a:lnTo>
                      <a:pt x="6862" y="27450"/>
                    </a:lnTo>
                    <a:cubicBezTo>
                      <a:pt x="3072" y="27450"/>
                      <a:pt x="0" y="30522"/>
                      <a:pt x="0" y="34312"/>
                    </a:cubicBezTo>
                    <a:cubicBezTo>
                      <a:pt x="0" y="38102"/>
                      <a:pt x="3072" y="41174"/>
                      <a:pt x="6862" y="41174"/>
                    </a:cubicBezTo>
                    <a:lnTo>
                      <a:pt x="14987" y="41174"/>
                    </a:lnTo>
                    <a:cubicBezTo>
                      <a:pt x="15218" y="41841"/>
                      <a:pt x="15486" y="42494"/>
                      <a:pt x="15790" y="43130"/>
                    </a:cubicBezTo>
                    <a:lnTo>
                      <a:pt x="10053" y="48874"/>
                    </a:lnTo>
                    <a:cubicBezTo>
                      <a:pt x="7327" y="51507"/>
                      <a:pt x="7252" y="55851"/>
                      <a:pt x="9885" y="58577"/>
                    </a:cubicBezTo>
                    <a:cubicBezTo>
                      <a:pt x="12518" y="61304"/>
                      <a:pt x="16862" y="61379"/>
                      <a:pt x="19588" y="58746"/>
                    </a:cubicBezTo>
                    <a:cubicBezTo>
                      <a:pt x="19646" y="58691"/>
                      <a:pt x="19702" y="58634"/>
                      <a:pt x="19757" y="58577"/>
                    </a:cubicBezTo>
                    <a:lnTo>
                      <a:pt x="25494" y="52834"/>
                    </a:lnTo>
                    <a:cubicBezTo>
                      <a:pt x="26130" y="53138"/>
                      <a:pt x="26783" y="53406"/>
                      <a:pt x="27450" y="53637"/>
                    </a:cubicBezTo>
                    <a:lnTo>
                      <a:pt x="27450" y="61762"/>
                    </a:lnTo>
                    <a:cubicBezTo>
                      <a:pt x="27450" y="65552"/>
                      <a:pt x="30522" y="68624"/>
                      <a:pt x="34312" y="68624"/>
                    </a:cubicBezTo>
                    <a:cubicBezTo>
                      <a:pt x="38102" y="68624"/>
                      <a:pt x="41174" y="65552"/>
                      <a:pt x="41174" y="61762"/>
                    </a:cubicBezTo>
                    <a:lnTo>
                      <a:pt x="41174" y="53637"/>
                    </a:lnTo>
                    <a:cubicBezTo>
                      <a:pt x="41841" y="53406"/>
                      <a:pt x="42494" y="53138"/>
                      <a:pt x="43130" y="52834"/>
                    </a:cubicBezTo>
                    <a:lnTo>
                      <a:pt x="48867" y="58577"/>
                    </a:lnTo>
                    <a:cubicBezTo>
                      <a:pt x="51500" y="61304"/>
                      <a:pt x="55844" y="61379"/>
                      <a:pt x="58571" y="58746"/>
                    </a:cubicBezTo>
                    <a:cubicBezTo>
                      <a:pt x="61297" y="56113"/>
                      <a:pt x="61373" y="51769"/>
                      <a:pt x="58739" y="49043"/>
                    </a:cubicBezTo>
                    <a:cubicBezTo>
                      <a:pt x="58684" y="48985"/>
                      <a:pt x="58628" y="48929"/>
                      <a:pt x="58571" y="48874"/>
                    </a:cubicBezTo>
                    <a:lnTo>
                      <a:pt x="52834" y="43130"/>
                    </a:lnTo>
                    <a:cubicBezTo>
                      <a:pt x="53138" y="42494"/>
                      <a:pt x="53406" y="41841"/>
                      <a:pt x="53637" y="41174"/>
                    </a:cubicBezTo>
                    <a:lnTo>
                      <a:pt x="61762" y="41174"/>
                    </a:lnTo>
                    <a:cubicBezTo>
                      <a:pt x="65552" y="41174"/>
                      <a:pt x="68624" y="38102"/>
                      <a:pt x="68624" y="34312"/>
                    </a:cubicBezTo>
                    <a:cubicBezTo>
                      <a:pt x="68624" y="30522"/>
                      <a:pt x="65552" y="27450"/>
                      <a:pt x="61762" y="27450"/>
                    </a:cubicBezTo>
                    <a:lnTo>
                      <a:pt x="53637" y="27450"/>
                    </a:lnTo>
                    <a:cubicBezTo>
                      <a:pt x="53406" y="26783"/>
                      <a:pt x="53138" y="26130"/>
                      <a:pt x="52834" y="25494"/>
                    </a:cubicBezTo>
                    <a:lnTo>
                      <a:pt x="58571" y="19750"/>
                    </a:lnTo>
                    <a:cubicBezTo>
                      <a:pt x="61297" y="17117"/>
                      <a:pt x="61373" y="12773"/>
                      <a:pt x="58739" y="10047"/>
                    </a:cubicBezTo>
                    <a:cubicBezTo>
                      <a:pt x="56106" y="7320"/>
                      <a:pt x="51762" y="7245"/>
                      <a:pt x="49036" y="9878"/>
                    </a:cubicBezTo>
                    <a:cubicBezTo>
                      <a:pt x="48978" y="9933"/>
                      <a:pt x="48922" y="9990"/>
                      <a:pt x="48867" y="10047"/>
                    </a:cubicBezTo>
                    <a:lnTo>
                      <a:pt x="43130" y="15790"/>
                    </a:lnTo>
                    <a:cubicBezTo>
                      <a:pt x="42494" y="15486"/>
                      <a:pt x="41841" y="15218"/>
                      <a:pt x="41174" y="14987"/>
                    </a:cubicBezTo>
                    <a:lnTo>
                      <a:pt x="41174" y="6862"/>
                    </a:lnTo>
                    <a:cubicBezTo>
                      <a:pt x="41174" y="3072"/>
                      <a:pt x="38102" y="0"/>
                      <a:pt x="34312" y="0"/>
                    </a:cubicBezTo>
                    <a:cubicBezTo>
                      <a:pt x="30522" y="0"/>
                      <a:pt x="27450" y="3072"/>
                      <a:pt x="27450" y="6862"/>
                    </a:cubicBezTo>
                    <a:lnTo>
                      <a:pt x="27450" y="14987"/>
                    </a:lnTo>
                    <a:cubicBezTo>
                      <a:pt x="26783" y="15218"/>
                      <a:pt x="26130" y="15486"/>
                      <a:pt x="25494" y="15790"/>
                    </a:cubicBezTo>
                    <a:lnTo>
                      <a:pt x="19757" y="10047"/>
                    </a:lnTo>
                    <a:cubicBezTo>
                      <a:pt x="17124" y="7320"/>
                      <a:pt x="12780" y="7245"/>
                      <a:pt x="10053" y="9878"/>
                    </a:cubicBezTo>
                    <a:cubicBezTo>
                      <a:pt x="7327" y="12511"/>
                      <a:pt x="7252" y="16855"/>
                      <a:pt x="9885" y="19581"/>
                    </a:cubicBezTo>
                    <a:cubicBezTo>
                      <a:pt x="9940" y="19639"/>
                      <a:pt x="9996" y="19695"/>
                      <a:pt x="10053" y="19750"/>
                    </a:cubicBezTo>
                    <a:close/>
                    <a:moveTo>
                      <a:pt x="41174" y="34312"/>
                    </a:moveTo>
                    <a:cubicBezTo>
                      <a:pt x="41174" y="38102"/>
                      <a:pt x="38102" y="41174"/>
                      <a:pt x="34312" y="41174"/>
                    </a:cubicBezTo>
                    <a:cubicBezTo>
                      <a:pt x="30522" y="41174"/>
                      <a:pt x="27450" y="38102"/>
                      <a:pt x="27450" y="34312"/>
                    </a:cubicBezTo>
                    <a:cubicBezTo>
                      <a:pt x="27450" y="30522"/>
                      <a:pt x="30522" y="27450"/>
                      <a:pt x="34312" y="27450"/>
                    </a:cubicBezTo>
                    <a:cubicBezTo>
                      <a:pt x="38102" y="27450"/>
                      <a:pt x="41174" y="30522"/>
                      <a:pt x="41174" y="34312"/>
                    </a:cubicBezTo>
                    <a:close/>
                  </a:path>
                </a:pathLst>
              </a:custGeom>
              <a:grpFill/>
              <a:ln w="6846" cap="flat">
                <a:noFill/>
                <a:prstDash val="solid"/>
                <a:miter/>
              </a:ln>
            </p:spPr>
            <p:txBody>
              <a:bodyPr rtlCol="0" anchor="ctr"/>
              <a:lstStyle/>
              <a:p>
                <a:endParaRPr lang="en-US"/>
              </a:p>
            </p:txBody>
          </p:sp>
          <p:sp>
            <p:nvSpPr>
              <p:cNvPr id="188" name="Freeform: Shape 40">
                <a:extLst>
                  <a:ext uri="{FF2B5EF4-FFF2-40B4-BE49-F238E27FC236}">
                    <a16:creationId xmlns:a16="http://schemas.microsoft.com/office/drawing/2014/main" id="{1FEBBB61-46E1-48E3-AD46-8CEEDA77BED4}"/>
                  </a:ext>
                </a:extLst>
              </p:cNvPr>
              <p:cNvSpPr/>
              <p:nvPr/>
            </p:nvSpPr>
            <p:spPr>
              <a:xfrm>
                <a:off x="4362829" y="1820226"/>
                <a:ext cx="68624" cy="68624"/>
              </a:xfrm>
              <a:custGeom>
                <a:avLst/>
                <a:gdLst>
                  <a:gd name="connsiteX0" fmla="*/ 6862 w 68624"/>
                  <a:gd name="connsiteY0" fmla="*/ 41174 h 68624"/>
                  <a:gd name="connsiteX1" fmla="*/ 14987 w 68624"/>
                  <a:gd name="connsiteY1" fmla="*/ 41174 h 68624"/>
                  <a:gd name="connsiteX2" fmla="*/ 15790 w 68624"/>
                  <a:gd name="connsiteY2" fmla="*/ 43130 h 68624"/>
                  <a:gd name="connsiteX3" fmla="*/ 10053 w 68624"/>
                  <a:gd name="connsiteY3" fmla="*/ 48874 h 68624"/>
                  <a:gd name="connsiteX4" fmla="*/ 9885 w 68624"/>
                  <a:gd name="connsiteY4" fmla="*/ 58578 h 68624"/>
                  <a:gd name="connsiteX5" fmla="*/ 19588 w 68624"/>
                  <a:gd name="connsiteY5" fmla="*/ 58746 h 68624"/>
                  <a:gd name="connsiteX6" fmla="*/ 19757 w 68624"/>
                  <a:gd name="connsiteY6" fmla="*/ 58578 h 68624"/>
                  <a:gd name="connsiteX7" fmla="*/ 25494 w 68624"/>
                  <a:gd name="connsiteY7" fmla="*/ 52834 h 68624"/>
                  <a:gd name="connsiteX8" fmla="*/ 27450 w 68624"/>
                  <a:gd name="connsiteY8" fmla="*/ 53637 h 68624"/>
                  <a:gd name="connsiteX9" fmla="*/ 27450 w 68624"/>
                  <a:gd name="connsiteY9" fmla="*/ 61762 h 68624"/>
                  <a:gd name="connsiteX10" fmla="*/ 34312 w 68624"/>
                  <a:gd name="connsiteY10" fmla="*/ 68624 h 68624"/>
                  <a:gd name="connsiteX11" fmla="*/ 41174 w 68624"/>
                  <a:gd name="connsiteY11" fmla="*/ 61762 h 68624"/>
                  <a:gd name="connsiteX12" fmla="*/ 41174 w 68624"/>
                  <a:gd name="connsiteY12" fmla="*/ 53637 h 68624"/>
                  <a:gd name="connsiteX13" fmla="*/ 43130 w 68624"/>
                  <a:gd name="connsiteY13" fmla="*/ 52834 h 68624"/>
                  <a:gd name="connsiteX14" fmla="*/ 48867 w 68624"/>
                  <a:gd name="connsiteY14" fmla="*/ 58578 h 68624"/>
                  <a:gd name="connsiteX15" fmla="*/ 58571 w 68624"/>
                  <a:gd name="connsiteY15" fmla="*/ 58746 h 68624"/>
                  <a:gd name="connsiteX16" fmla="*/ 58739 w 68624"/>
                  <a:gd name="connsiteY16" fmla="*/ 49043 h 68624"/>
                  <a:gd name="connsiteX17" fmla="*/ 58571 w 68624"/>
                  <a:gd name="connsiteY17" fmla="*/ 48874 h 68624"/>
                  <a:gd name="connsiteX18" fmla="*/ 52841 w 68624"/>
                  <a:gd name="connsiteY18" fmla="*/ 43130 h 68624"/>
                  <a:gd name="connsiteX19" fmla="*/ 53637 w 68624"/>
                  <a:gd name="connsiteY19" fmla="*/ 41174 h 68624"/>
                  <a:gd name="connsiteX20" fmla="*/ 61762 w 68624"/>
                  <a:gd name="connsiteY20" fmla="*/ 41174 h 68624"/>
                  <a:gd name="connsiteX21" fmla="*/ 68624 w 68624"/>
                  <a:gd name="connsiteY21" fmla="*/ 34312 h 68624"/>
                  <a:gd name="connsiteX22" fmla="*/ 61762 w 68624"/>
                  <a:gd name="connsiteY22" fmla="*/ 27450 h 68624"/>
                  <a:gd name="connsiteX23" fmla="*/ 53637 w 68624"/>
                  <a:gd name="connsiteY23" fmla="*/ 27450 h 68624"/>
                  <a:gd name="connsiteX24" fmla="*/ 52834 w 68624"/>
                  <a:gd name="connsiteY24" fmla="*/ 25494 h 68624"/>
                  <a:gd name="connsiteX25" fmla="*/ 58571 w 68624"/>
                  <a:gd name="connsiteY25" fmla="*/ 19750 h 68624"/>
                  <a:gd name="connsiteX26" fmla="*/ 58402 w 68624"/>
                  <a:gd name="connsiteY26" fmla="*/ 10047 h 68624"/>
                  <a:gd name="connsiteX27" fmla="*/ 48867 w 68624"/>
                  <a:gd name="connsiteY27" fmla="*/ 10047 h 68624"/>
                  <a:gd name="connsiteX28" fmla="*/ 43130 w 68624"/>
                  <a:gd name="connsiteY28" fmla="*/ 15790 h 68624"/>
                  <a:gd name="connsiteX29" fmla="*/ 41174 w 68624"/>
                  <a:gd name="connsiteY29" fmla="*/ 14987 h 68624"/>
                  <a:gd name="connsiteX30" fmla="*/ 41174 w 68624"/>
                  <a:gd name="connsiteY30" fmla="*/ 6862 h 68624"/>
                  <a:gd name="connsiteX31" fmla="*/ 34312 w 68624"/>
                  <a:gd name="connsiteY31" fmla="*/ 0 h 68624"/>
                  <a:gd name="connsiteX32" fmla="*/ 27450 w 68624"/>
                  <a:gd name="connsiteY32" fmla="*/ 6862 h 68624"/>
                  <a:gd name="connsiteX33" fmla="*/ 27450 w 68624"/>
                  <a:gd name="connsiteY33" fmla="*/ 14987 h 68624"/>
                  <a:gd name="connsiteX34" fmla="*/ 25494 w 68624"/>
                  <a:gd name="connsiteY34" fmla="*/ 15790 h 68624"/>
                  <a:gd name="connsiteX35" fmla="*/ 19757 w 68624"/>
                  <a:gd name="connsiteY35" fmla="*/ 10047 h 68624"/>
                  <a:gd name="connsiteX36" fmla="*/ 10053 w 68624"/>
                  <a:gd name="connsiteY36" fmla="*/ 10215 h 68624"/>
                  <a:gd name="connsiteX37" fmla="*/ 10053 w 68624"/>
                  <a:gd name="connsiteY37" fmla="*/ 19750 h 68624"/>
                  <a:gd name="connsiteX38" fmla="*/ 15790 w 68624"/>
                  <a:gd name="connsiteY38" fmla="*/ 25494 h 68624"/>
                  <a:gd name="connsiteX39" fmla="*/ 14987 w 68624"/>
                  <a:gd name="connsiteY39" fmla="*/ 27450 h 68624"/>
                  <a:gd name="connsiteX40" fmla="*/ 6862 w 68624"/>
                  <a:gd name="connsiteY40" fmla="*/ 27450 h 68624"/>
                  <a:gd name="connsiteX41" fmla="*/ 0 w 68624"/>
                  <a:gd name="connsiteY41" fmla="*/ 34312 h 68624"/>
                  <a:gd name="connsiteX42" fmla="*/ 6862 w 68624"/>
                  <a:gd name="connsiteY42" fmla="*/ 41174 h 68624"/>
                  <a:gd name="connsiteX43" fmla="*/ 41174 w 68624"/>
                  <a:gd name="connsiteY43" fmla="*/ 34312 h 68624"/>
                  <a:gd name="connsiteX44" fmla="*/ 34312 w 68624"/>
                  <a:gd name="connsiteY44" fmla="*/ 41174 h 68624"/>
                  <a:gd name="connsiteX45" fmla="*/ 27450 w 68624"/>
                  <a:gd name="connsiteY45" fmla="*/ 34312 h 68624"/>
                  <a:gd name="connsiteX46" fmla="*/ 34312 w 68624"/>
                  <a:gd name="connsiteY46" fmla="*/ 27450 h 68624"/>
                  <a:gd name="connsiteX47" fmla="*/ 41174 w 68624"/>
                  <a:gd name="connsiteY47" fmla="*/ 34312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624" h="68624">
                    <a:moveTo>
                      <a:pt x="6862" y="41174"/>
                    </a:moveTo>
                    <a:lnTo>
                      <a:pt x="14987" y="41174"/>
                    </a:lnTo>
                    <a:cubicBezTo>
                      <a:pt x="15218" y="41841"/>
                      <a:pt x="15486" y="42494"/>
                      <a:pt x="15790" y="43130"/>
                    </a:cubicBezTo>
                    <a:lnTo>
                      <a:pt x="10053" y="48874"/>
                    </a:lnTo>
                    <a:cubicBezTo>
                      <a:pt x="7327" y="51507"/>
                      <a:pt x="7252" y="55851"/>
                      <a:pt x="9885" y="58578"/>
                    </a:cubicBezTo>
                    <a:cubicBezTo>
                      <a:pt x="12518" y="61304"/>
                      <a:pt x="16862" y="61379"/>
                      <a:pt x="19588" y="58746"/>
                    </a:cubicBezTo>
                    <a:cubicBezTo>
                      <a:pt x="19646" y="58691"/>
                      <a:pt x="19702" y="58634"/>
                      <a:pt x="19757" y="58578"/>
                    </a:cubicBezTo>
                    <a:lnTo>
                      <a:pt x="25494" y="52834"/>
                    </a:lnTo>
                    <a:cubicBezTo>
                      <a:pt x="26130" y="53138"/>
                      <a:pt x="26783" y="53406"/>
                      <a:pt x="27450" y="53637"/>
                    </a:cubicBezTo>
                    <a:lnTo>
                      <a:pt x="27450" y="61762"/>
                    </a:lnTo>
                    <a:cubicBezTo>
                      <a:pt x="27450" y="65552"/>
                      <a:pt x="30522" y="68624"/>
                      <a:pt x="34312" y="68624"/>
                    </a:cubicBezTo>
                    <a:cubicBezTo>
                      <a:pt x="38102" y="68624"/>
                      <a:pt x="41174" y="65552"/>
                      <a:pt x="41174" y="61762"/>
                    </a:cubicBezTo>
                    <a:lnTo>
                      <a:pt x="41174" y="53637"/>
                    </a:lnTo>
                    <a:cubicBezTo>
                      <a:pt x="41841" y="53406"/>
                      <a:pt x="42494" y="53138"/>
                      <a:pt x="43130" y="52834"/>
                    </a:cubicBezTo>
                    <a:lnTo>
                      <a:pt x="48867" y="58578"/>
                    </a:lnTo>
                    <a:cubicBezTo>
                      <a:pt x="51500" y="61304"/>
                      <a:pt x="55844" y="61379"/>
                      <a:pt x="58571" y="58746"/>
                    </a:cubicBezTo>
                    <a:cubicBezTo>
                      <a:pt x="61297" y="56113"/>
                      <a:pt x="61373" y="51769"/>
                      <a:pt x="58739" y="49043"/>
                    </a:cubicBezTo>
                    <a:cubicBezTo>
                      <a:pt x="58684" y="48986"/>
                      <a:pt x="58628" y="48929"/>
                      <a:pt x="58571" y="48874"/>
                    </a:cubicBezTo>
                    <a:lnTo>
                      <a:pt x="52841" y="43130"/>
                    </a:lnTo>
                    <a:cubicBezTo>
                      <a:pt x="53142" y="42494"/>
                      <a:pt x="53408" y="41841"/>
                      <a:pt x="53637" y="41174"/>
                    </a:cubicBezTo>
                    <a:lnTo>
                      <a:pt x="61762" y="41174"/>
                    </a:lnTo>
                    <a:cubicBezTo>
                      <a:pt x="65552" y="41174"/>
                      <a:pt x="68624" y="38102"/>
                      <a:pt x="68624" y="34312"/>
                    </a:cubicBezTo>
                    <a:cubicBezTo>
                      <a:pt x="68624" y="30522"/>
                      <a:pt x="65552" y="27450"/>
                      <a:pt x="61762" y="27450"/>
                    </a:cubicBezTo>
                    <a:lnTo>
                      <a:pt x="53637" y="27450"/>
                    </a:lnTo>
                    <a:cubicBezTo>
                      <a:pt x="53406" y="26783"/>
                      <a:pt x="53138" y="26130"/>
                      <a:pt x="52834" y="25494"/>
                    </a:cubicBezTo>
                    <a:lnTo>
                      <a:pt x="58571" y="19750"/>
                    </a:lnTo>
                    <a:cubicBezTo>
                      <a:pt x="61204" y="17024"/>
                      <a:pt x="61128" y="12680"/>
                      <a:pt x="58402" y="10047"/>
                    </a:cubicBezTo>
                    <a:cubicBezTo>
                      <a:pt x="55743" y="7478"/>
                      <a:pt x="51526" y="7478"/>
                      <a:pt x="48867" y="10047"/>
                    </a:cubicBezTo>
                    <a:lnTo>
                      <a:pt x="43130" y="15790"/>
                    </a:lnTo>
                    <a:cubicBezTo>
                      <a:pt x="42494" y="15486"/>
                      <a:pt x="41841" y="15218"/>
                      <a:pt x="41174" y="14987"/>
                    </a:cubicBezTo>
                    <a:lnTo>
                      <a:pt x="41174" y="6862"/>
                    </a:lnTo>
                    <a:cubicBezTo>
                      <a:pt x="41174" y="3072"/>
                      <a:pt x="38102" y="0"/>
                      <a:pt x="34312" y="0"/>
                    </a:cubicBezTo>
                    <a:cubicBezTo>
                      <a:pt x="30522" y="0"/>
                      <a:pt x="27450" y="3072"/>
                      <a:pt x="27450" y="6862"/>
                    </a:cubicBezTo>
                    <a:lnTo>
                      <a:pt x="27450" y="14987"/>
                    </a:lnTo>
                    <a:cubicBezTo>
                      <a:pt x="26783" y="15218"/>
                      <a:pt x="26130" y="15486"/>
                      <a:pt x="25494" y="15790"/>
                    </a:cubicBezTo>
                    <a:lnTo>
                      <a:pt x="19757" y="10047"/>
                    </a:lnTo>
                    <a:cubicBezTo>
                      <a:pt x="17030" y="7414"/>
                      <a:pt x="12687" y="7489"/>
                      <a:pt x="10053" y="10215"/>
                    </a:cubicBezTo>
                    <a:cubicBezTo>
                      <a:pt x="7485" y="12875"/>
                      <a:pt x="7485" y="17091"/>
                      <a:pt x="10053" y="19750"/>
                    </a:cubicBezTo>
                    <a:lnTo>
                      <a:pt x="15790" y="25494"/>
                    </a:lnTo>
                    <a:cubicBezTo>
                      <a:pt x="15486" y="26130"/>
                      <a:pt x="15218" y="26783"/>
                      <a:pt x="14987" y="27450"/>
                    </a:cubicBezTo>
                    <a:lnTo>
                      <a:pt x="6862" y="27450"/>
                    </a:lnTo>
                    <a:cubicBezTo>
                      <a:pt x="3072" y="27450"/>
                      <a:pt x="0" y="30522"/>
                      <a:pt x="0" y="34312"/>
                    </a:cubicBezTo>
                    <a:cubicBezTo>
                      <a:pt x="0" y="38102"/>
                      <a:pt x="3072" y="41174"/>
                      <a:pt x="6862" y="41174"/>
                    </a:cubicBezTo>
                    <a:close/>
                    <a:moveTo>
                      <a:pt x="41174" y="34312"/>
                    </a:moveTo>
                    <a:cubicBezTo>
                      <a:pt x="41174" y="38102"/>
                      <a:pt x="38102" y="41174"/>
                      <a:pt x="34312" y="41174"/>
                    </a:cubicBezTo>
                    <a:cubicBezTo>
                      <a:pt x="30522" y="41174"/>
                      <a:pt x="27450" y="38102"/>
                      <a:pt x="27450" y="34312"/>
                    </a:cubicBezTo>
                    <a:cubicBezTo>
                      <a:pt x="27450" y="30522"/>
                      <a:pt x="30522" y="27450"/>
                      <a:pt x="34312" y="27450"/>
                    </a:cubicBezTo>
                    <a:cubicBezTo>
                      <a:pt x="38102" y="27450"/>
                      <a:pt x="41174" y="30522"/>
                      <a:pt x="41174" y="34312"/>
                    </a:cubicBezTo>
                    <a:close/>
                  </a:path>
                </a:pathLst>
              </a:custGeom>
              <a:grpFill/>
              <a:ln w="6846" cap="flat">
                <a:noFill/>
                <a:prstDash val="solid"/>
                <a:miter/>
              </a:ln>
            </p:spPr>
            <p:txBody>
              <a:bodyPr rtlCol="0" anchor="ctr"/>
              <a:lstStyle/>
              <a:p>
                <a:endParaRPr lang="en-US"/>
              </a:p>
            </p:txBody>
          </p:sp>
          <p:sp>
            <p:nvSpPr>
              <p:cNvPr id="189" name="Freeform: Shape 41">
                <a:extLst>
                  <a:ext uri="{FF2B5EF4-FFF2-40B4-BE49-F238E27FC236}">
                    <a16:creationId xmlns:a16="http://schemas.microsoft.com/office/drawing/2014/main" id="{3400B95C-C52F-4D52-AC23-7AE55EA8CD75}"/>
                  </a:ext>
                </a:extLst>
              </p:cNvPr>
              <p:cNvSpPr/>
              <p:nvPr/>
            </p:nvSpPr>
            <p:spPr>
              <a:xfrm>
                <a:off x="4307928" y="1875127"/>
                <a:ext cx="68624" cy="68624"/>
              </a:xfrm>
              <a:custGeom>
                <a:avLst/>
                <a:gdLst>
                  <a:gd name="connsiteX0" fmla="*/ 6862 w 68624"/>
                  <a:gd name="connsiteY0" fmla="*/ 41174 h 68624"/>
                  <a:gd name="connsiteX1" fmla="*/ 14987 w 68624"/>
                  <a:gd name="connsiteY1" fmla="*/ 41174 h 68624"/>
                  <a:gd name="connsiteX2" fmla="*/ 15790 w 68624"/>
                  <a:gd name="connsiteY2" fmla="*/ 43130 h 68624"/>
                  <a:gd name="connsiteX3" fmla="*/ 10053 w 68624"/>
                  <a:gd name="connsiteY3" fmla="*/ 48874 h 68624"/>
                  <a:gd name="connsiteX4" fmla="*/ 9885 w 68624"/>
                  <a:gd name="connsiteY4" fmla="*/ 58577 h 68624"/>
                  <a:gd name="connsiteX5" fmla="*/ 19588 w 68624"/>
                  <a:gd name="connsiteY5" fmla="*/ 58746 h 68624"/>
                  <a:gd name="connsiteX6" fmla="*/ 19757 w 68624"/>
                  <a:gd name="connsiteY6" fmla="*/ 58577 h 68624"/>
                  <a:gd name="connsiteX7" fmla="*/ 25494 w 68624"/>
                  <a:gd name="connsiteY7" fmla="*/ 52834 h 68624"/>
                  <a:gd name="connsiteX8" fmla="*/ 27450 w 68624"/>
                  <a:gd name="connsiteY8" fmla="*/ 53637 h 68624"/>
                  <a:gd name="connsiteX9" fmla="*/ 27450 w 68624"/>
                  <a:gd name="connsiteY9" fmla="*/ 61762 h 68624"/>
                  <a:gd name="connsiteX10" fmla="*/ 34312 w 68624"/>
                  <a:gd name="connsiteY10" fmla="*/ 68624 h 68624"/>
                  <a:gd name="connsiteX11" fmla="*/ 41174 w 68624"/>
                  <a:gd name="connsiteY11" fmla="*/ 61762 h 68624"/>
                  <a:gd name="connsiteX12" fmla="*/ 41174 w 68624"/>
                  <a:gd name="connsiteY12" fmla="*/ 53637 h 68624"/>
                  <a:gd name="connsiteX13" fmla="*/ 43130 w 68624"/>
                  <a:gd name="connsiteY13" fmla="*/ 52834 h 68624"/>
                  <a:gd name="connsiteX14" fmla="*/ 48867 w 68624"/>
                  <a:gd name="connsiteY14" fmla="*/ 58577 h 68624"/>
                  <a:gd name="connsiteX15" fmla="*/ 58571 w 68624"/>
                  <a:gd name="connsiteY15" fmla="*/ 58409 h 68624"/>
                  <a:gd name="connsiteX16" fmla="*/ 58571 w 68624"/>
                  <a:gd name="connsiteY16" fmla="*/ 48874 h 68624"/>
                  <a:gd name="connsiteX17" fmla="*/ 52841 w 68624"/>
                  <a:gd name="connsiteY17" fmla="*/ 43130 h 68624"/>
                  <a:gd name="connsiteX18" fmla="*/ 53637 w 68624"/>
                  <a:gd name="connsiteY18" fmla="*/ 41174 h 68624"/>
                  <a:gd name="connsiteX19" fmla="*/ 61762 w 68624"/>
                  <a:gd name="connsiteY19" fmla="*/ 41174 h 68624"/>
                  <a:gd name="connsiteX20" fmla="*/ 68624 w 68624"/>
                  <a:gd name="connsiteY20" fmla="*/ 34312 h 68624"/>
                  <a:gd name="connsiteX21" fmla="*/ 61762 w 68624"/>
                  <a:gd name="connsiteY21" fmla="*/ 27450 h 68624"/>
                  <a:gd name="connsiteX22" fmla="*/ 53637 w 68624"/>
                  <a:gd name="connsiteY22" fmla="*/ 27450 h 68624"/>
                  <a:gd name="connsiteX23" fmla="*/ 52834 w 68624"/>
                  <a:gd name="connsiteY23" fmla="*/ 25494 h 68624"/>
                  <a:gd name="connsiteX24" fmla="*/ 58571 w 68624"/>
                  <a:gd name="connsiteY24" fmla="*/ 19750 h 68624"/>
                  <a:gd name="connsiteX25" fmla="*/ 58402 w 68624"/>
                  <a:gd name="connsiteY25" fmla="*/ 10047 h 68624"/>
                  <a:gd name="connsiteX26" fmla="*/ 48867 w 68624"/>
                  <a:gd name="connsiteY26" fmla="*/ 10047 h 68624"/>
                  <a:gd name="connsiteX27" fmla="*/ 43130 w 68624"/>
                  <a:gd name="connsiteY27" fmla="*/ 15790 h 68624"/>
                  <a:gd name="connsiteX28" fmla="*/ 41174 w 68624"/>
                  <a:gd name="connsiteY28" fmla="*/ 14987 h 68624"/>
                  <a:gd name="connsiteX29" fmla="*/ 41174 w 68624"/>
                  <a:gd name="connsiteY29" fmla="*/ 6862 h 68624"/>
                  <a:gd name="connsiteX30" fmla="*/ 34312 w 68624"/>
                  <a:gd name="connsiteY30" fmla="*/ 0 h 68624"/>
                  <a:gd name="connsiteX31" fmla="*/ 27450 w 68624"/>
                  <a:gd name="connsiteY31" fmla="*/ 6862 h 68624"/>
                  <a:gd name="connsiteX32" fmla="*/ 27450 w 68624"/>
                  <a:gd name="connsiteY32" fmla="*/ 14987 h 68624"/>
                  <a:gd name="connsiteX33" fmla="*/ 25494 w 68624"/>
                  <a:gd name="connsiteY33" fmla="*/ 15790 h 68624"/>
                  <a:gd name="connsiteX34" fmla="*/ 19757 w 68624"/>
                  <a:gd name="connsiteY34" fmla="*/ 10047 h 68624"/>
                  <a:gd name="connsiteX35" fmla="*/ 10053 w 68624"/>
                  <a:gd name="connsiteY35" fmla="*/ 9878 h 68624"/>
                  <a:gd name="connsiteX36" fmla="*/ 9885 w 68624"/>
                  <a:gd name="connsiteY36" fmla="*/ 19581 h 68624"/>
                  <a:gd name="connsiteX37" fmla="*/ 10053 w 68624"/>
                  <a:gd name="connsiteY37" fmla="*/ 19750 h 68624"/>
                  <a:gd name="connsiteX38" fmla="*/ 15790 w 68624"/>
                  <a:gd name="connsiteY38" fmla="*/ 25494 h 68624"/>
                  <a:gd name="connsiteX39" fmla="*/ 14987 w 68624"/>
                  <a:gd name="connsiteY39" fmla="*/ 27450 h 68624"/>
                  <a:gd name="connsiteX40" fmla="*/ 6862 w 68624"/>
                  <a:gd name="connsiteY40" fmla="*/ 27450 h 68624"/>
                  <a:gd name="connsiteX41" fmla="*/ 0 w 68624"/>
                  <a:gd name="connsiteY41" fmla="*/ 34312 h 68624"/>
                  <a:gd name="connsiteX42" fmla="*/ 6862 w 68624"/>
                  <a:gd name="connsiteY42" fmla="*/ 41174 h 68624"/>
                  <a:gd name="connsiteX43" fmla="*/ 41174 w 68624"/>
                  <a:gd name="connsiteY43" fmla="*/ 34312 h 68624"/>
                  <a:gd name="connsiteX44" fmla="*/ 34312 w 68624"/>
                  <a:gd name="connsiteY44" fmla="*/ 41174 h 68624"/>
                  <a:gd name="connsiteX45" fmla="*/ 27450 w 68624"/>
                  <a:gd name="connsiteY45" fmla="*/ 34312 h 68624"/>
                  <a:gd name="connsiteX46" fmla="*/ 34312 w 68624"/>
                  <a:gd name="connsiteY46" fmla="*/ 27450 h 68624"/>
                  <a:gd name="connsiteX47" fmla="*/ 41174 w 68624"/>
                  <a:gd name="connsiteY47" fmla="*/ 34312 h 6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624" h="68624">
                    <a:moveTo>
                      <a:pt x="6862" y="41174"/>
                    </a:moveTo>
                    <a:lnTo>
                      <a:pt x="14987" y="41174"/>
                    </a:lnTo>
                    <a:cubicBezTo>
                      <a:pt x="15218" y="41841"/>
                      <a:pt x="15486" y="42494"/>
                      <a:pt x="15790" y="43130"/>
                    </a:cubicBezTo>
                    <a:lnTo>
                      <a:pt x="10053" y="48874"/>
                    </a:lnTo>
                    <a:cubicBezTo>
                      <a:pt x="7327" y="51507"/>
                      <a:pt x="7252" y="55851"/>
                      <a:pt x="9885" y="58577"/>
                    </a:cubicBezTo>
                    <a:cubicBezTo>
                      <a:pt x="12518" y="61304"/>
                      <a:pt x="16862" y="61379"/>
                      <a:pt x="19588" y="58746"/>
                    </a:cubicBezTo>
                    <a:cubicBezTo>
                      <a:pt x="19645" y="58691"/>
                      <a:pt x="19702" y="58634"/>
                      <a:pt x="19757" y="58577"/>
                    </a:cubicBezTo>
                    <a:lnTo>
                      <a:pt x="25494" y="52834"/>
                    </a:lnTo>
                    <a:cubicBezTo>
                      <a:pt x="26130" y="53138"/>
                      <a:pt x="26783" y="53406"/>
                      <a:pt x="27450" y="53637"/>
                    </a:cubicBezTo>
                    <a:lnTo>
                      <a:pt x="27450" y="61762"/>
                    </a:lnTo>
                    <a:cubicBezTo>
                      <a:pt x="27450" y="65552"/>
                      <a:pt x="30522" y="68624"/>
                      <a:pt x="34312" y="68624"/>
                    </a:cubicBezTo>
                    <a:cubicBezTo>
                      <a:pt x="38102" y="68624"/>
                      <a:pt x="41174" y="65552"/>
                      <a:pt x="41174" y="61762"/>
                    </a:cubicBezTo>
                    <a:lnTo>
                      <a:pt x="41174" y="53637"/>
                    </a:lnTo>
                    <a:cubicBezTo>
                      <a:pt x="41841" y="53406"/>
                      <a:pt x="42494" y="53138"/>
                      <a:pt x="43130" y="52834"/>
                    </a:cubicBezTo>
                    <a:lnTo>
                      <a:pt x="48867" y="58577"/>
                    </a:lnTo>
                    <a:cubicBezTo>
                      <a:pt x="51593" y="61211"/>
                      <a:pt x="55938" y="61135"/>
                      <a:pt x="58571" y="58409"/>
                    </a:cubicBezTo>
                    <a:cubicBezTo>
                      <a:pt x="61139" y="55750"/>
                      <a:pt x="61139" y="51533"/>
                      <a:pt x="58571" y="48874"/>
                    </a:cubicBezTo>
                    <a:lnTo>
                      <a:pt x="52841" y="43130"/>
                    </a:lnTo>
                    <a:cubicBezTo>
                      <a:pt x="53142" y="42493"/>
                      <a:pt x="53408" y="41841"/>
                      <a:pt x="53637" y="41174"/>
                    </a:cubicBezTo>
                    <a:lnTo>
                      <a:pt x="61762" y="41174"/>
                    </a:lnTo>
                    <a:cubicBezTo>
                      <a:pt x="65552" y="41174"/>
                      <a:pt x="68624" y="38102"/>
                      <a:pt x="68624" y="34312"/>
                    </a:cubicBezTo>
                    <a:cubicBezTo>
                      <a:pt x="68624" y="30522"/>
                      <a:pt x="65552" y="27450"/>
                      <a:pt x="61762" y="27450"/>
                    </a:cubicBezTo>
                    <a:lnTo>
                      <a:pt x="53637" y="27450"/>
                    </a:lnTo>
                    <a:cubicBezTo>
                      <a:pt x="53406" y="26783"/>
                      <a:pt x="53138" y="26130"/>
                      <a:pt x="52834" y="25494"/>
                    </a:cubicBezTo>
                    <a:lnTo>
                      <a:pt x="58571" y="19750"/>
                    </a:lnTo>
                    <a:cubicBezTo>
                      <a:pt x="61204" y="17024"/>
                      <a:pt x="61128" y="12680"/>
                      <a:pt x="58402" y="10047"/>
                    </a:cubicBezTo>
                    <a:cubicBezTo>
                      <a:pt x="55743" y="7478"/>
                      <a:pt x="51527" y="7478"/>
                      <a:pt x="48867" y="10047"/>
                    </a:cubicBezTo>
                    <a:lnTo>
                      <a:pt x="43130" y="15790"/>
                    </a:lnTo>
                    <a:cubicBezTo>
                      <a:pt x="42494" y="15486"/>
                      <a:pt x="41841" y="15218"/>
                      <a:pt x="41174" y="14987"/>
                    </a:cubicBezTo>
                    <a:lnTo>
                      <a:pt x="41174" y="6862"/>
                    </a:lnTo>
                    <a:cubicBezTo>
                      <a:pt x="41174" y="3072"/>
                      <a:pt x="38102" y="0"/>
                      <a:pt x="34312" y="0"/>
                    </a:cubicBezTo>
                    <a:cubicBezTo>
                      <a:pt x="30522" y="0"/>
                      <a:pt x="27450" y="3072"/>
                      <a:pt x="27450" y="6862"/>
                    </a:cubicBezTo>
                    <a:lnTo>
                      <a:pt x="27450" y="14987"/>
                    </a:lnTo>
                    <a:cubicBezTo>
                      <a:pt x="26783" y="15218"/>
                      <a:pt x="26130" y="15486"/>
                      <a:pt x="25494" y="15790"/>
                    </a:cubicBezTo>
                    <a:lnTo>
                      <a:pt x="19757" y="10047"/>
                    </a:lnTo>
                    <a:cubicBezTo>
                      <a:pt x="17124" y="7320"/>
                      <a:pt x="12780" y="7245"/>
                      <a:pt x="10053" y="9878"/>
                    </a:cubicBezTo>
                    <a:cubicBezTo>
                      <a:pt x="7327" y="12511"/>
                      <a:pt x="7252" y="16855"/>
                      <a:pt x="9885" y="19581"/>
                    </a:cubicBezTo>
                    <a:cubicBezTo>
                      <a:pt x="9940" y="19639"/>
                      <a:pt x="9996" y="19695"/>
                      <a:pt x="10053" y="19750"/>
                    </a:cubicBezTo>
                    <a:lnTo>
                      <a:pt x="15790" y="25494"/>
                    </a:lnTo>
                    <a:cubicBezTo>
                      <a:pt x="15486" y="26130"/>
                      <a:pt x="15218" y="26783"/>
                      <a:pt x="14987" y="27450"/>
                    </a:cubicBezTo>
                    <a:lnTo>
                      <a:pt x="6862" y="27450"/>
                    </a:lnTo>
                    <a:cubicBezTo>
                      <a:pt x="3072" y="27450"/>
                      <a:pt x="0" y="30522"/>
                      <a:pt x="0" y="34312"/>
                    </a:cubicBezTo>
                    <a:cubicBezTo>
                      <a:pt x="0" y="38102"/>
                      <a:pt x="3072" y="41174"/>
                      <a:pt x="6862" y="41174"/>
                    </a:cubicBezTo>
                    <a:close/>
                    <a:moveTo>
                      <a:pt x="41174" y="34312"/>
                    </a:moveTo>
                    <a:cubicBezTo>
                      <a:pt x="41174" y="38102"/>
                      <a:pt x="38102" y="41174"/>
                      <a:pt x="34312" y="41174"/>
                    </a:cubicBezTo>
                    <a:cubicBezTo>
                      <a:pt x="30522" y="41174"/>
                      <a:pt x="27450" y="38102"/>
                      <a:pt x="27450" y="34312"/>
                    </a:cubicBezTo>
                    <a:cubicBezTo>
                      <a:pt x="27450" y="30522"/>
                      <a:pt x="30522" y="27450"/>
                      <a:pt x="34312" y="27450"/>
                    </a:cubicBezTo>
                    <a:cubicBezTo>
                      <a:pt x="38102" y="27450"/>
                      <a:pt x="41174" y="30522"/>
                      <a:pt x="41174" y="34312"/>
                    </a:cubicBezTo>
                    <a:close/>
                  </a:path>
                </a:pathLst>
              </a:custGeom>
              <a:grpFill/>
              <a:ln w="6846" cap="flat">
                <a:noFill/>
                <a:prstDash val="solid"/>
                <a:miter/>
              </a:ln>
            </p:spPr>
            <p:txBody>
              <a:bodyPr rtlCol="0" anchor="ctr"/>
              <a:lstStyle/>
              <a:p>
                <a:endParaRPr lang="en-US"/>
              </a:p>
            </p:txBody>
          </p:sp>
        </p:grpSp>
      </p:grpSp>
      <p:sp>
        <p:nvSpPr>
          <p:cNvPr id="241" name="TextBox 240"/>
          <p:cNvSpPr txBox="1"/>
          <p:nvPr/>
        </p:nvSpPr>
        <p:spPr>
          <a:xfrm>
            <a:off x="4435486" y="1515675"/>
            <a:ext cx="1175711" cy="415498"/>
          </a:xfrm>
          <a:prstGeom prst="rect">
            <a:avLst/>
          </a:prstGeom>
          <a:noFill/>
        </p:spPr>
        <p:txBody>
          <a:bodyPr wrap="square" rtlCol="0">
            <a:spAutoFit/>
          </a:bodyPr>
          <a:lstStyle/>
          <a:p>
            <a:pPr algn="ctr"/>
            <a:r>
              <a:rPr lang="uk-UA" sz="700" b="1" dirty="0">
                <a:solidFill>
                  <a:schemeClr val="bg1"/>
                </a:solidFill>
                <a:latin typeface="Arial" panose="020B0604020202020204" pitchFamily="34" charset="0"/>
                <a:cs typeface="Arial" panose="020B0604020202020204" pitchFamily="34" charset="0"/>
              </a:rPr>
              <a:t>НАСЕЛЕННЯ</a:t>
            </a:r>
          </a:p>
          <a:p>
            <a:pPr algn="ctr"/>
            <a:r>
              <a:rPr lang="uk-UA" sz="700" b="1" dirty="0">
                <a:solidFill>
                  <a:schemeClr val="bg1"/>
                </a:solidFill>
                <a:latin typeface="Arial" panose="020B0604020202020204" pitchFamily="34" charset="0"/>
                <a:cs typeface="Arial" panose="020B0604020202020204" pitchFamily="34" charset="0"/>
              </a:rPr>
              <a:t>(СТАНОМ НА </a:t>
            </a:r>
            <a:r>
              <a:rPr lang="uk-UA" sz="700" b="1" dirty="0" smtClean="0">
                <a:solidFill>
                  <a:schemeClr val="bg1"/>
                </a:solidFill>
                <a:latin typeface="Arial" panose="020B0604020202020204" pitchFamily="34" charset="0"/>
                <a:cs typeface="Arial" panose="020B0604020202020204" pitchFamily="34" charset="0"/>
              </a:rPr>
              <a:t>01.09.2021</a:t>
            </a:r>
            <a:r>
              <a:rPr lang="uk-UA" sz="700" b="1" dirty="0">
                <a:solidFill>
                  <a:schemeClr val="bg1"/>
                </a:solidFill>
                <a:latin typeface="Arial" panose="020B0604020202020204" pitchFamily="34" charset="0"/>
                <a:cs typeface="Arial" panose="020B0604020202020204" pitchFamily="34" charset="0"/>
              </a:rPr>
              <a:t>)</a:t>
            </a:r>
            <a:endParaRPr lang="ru-RU" sz="700" b="1" dirty="0">
              <a:solidFill>
                <a:schemeClr val="bg1"/>
              </a:solidFill>
              <a:latin typeface="Arial" panose="020B0604020202020204" pitchFamily="34" charset="0"/>
              <a:cs typeface="Arial" panose="020B0604020202020204" pitchFamily="34" charset="0"/>
            </a:endParaRPr>
          </a:p>
        </p:txBody>
      </p:sp>
      <p:sp>
        <p:nvSpPr>
          <p:cNvPr id="242" name="TextBox 241"/>
          <p:cNvSpPr txBox="1"/>
          <p:nvPr/>
        </p:nvSpPr>
        <p:spPr>
          <a:xfrm>
            <a:off x="4527622" y="2147088"/>
            <a:ext cx="738766" cy="200055"/>
          </a:xfrm>
          <a:prstGeom prst="rect">
            <a:avLst/>
          </a:prstGeom>
          <a:noFill/>
        </p:spPr>
        <p:txBody>
          <a:bodyPr wrap="square" rtlCol="0">
            <a:spAutoFit/>
          </a:bodyPr>
          <a:lstStyle/>
          <a:p>
            <a:pPr algn="ctr"/>
            <a:r>
              <a:rPr lang="uk-UA" sz="700" b="1" dirty="0">
                <a:solidFill>
                  <a:schemeClr val="bg1"/>
                </a:solidFill>
                <a:latin typeface="Arial" panose="020B0604020202020204" pitchFamily="34" charset="0"/>
                <a:cs typeface="Arial" panose="020B0604020202020204" pitchFamily="34" charset="0"/>
              </a:rPr>
              <a:t>ТИС. ОСІБ</a:t>
            </a:r>
            <a:endParaRPr lang="ru-RU" sz="700" b="1" dirty="0">
              <a:solidFill>
                <a:schemeClr val="bg1"/>
              </a:solidFill>
              <a:latin typeface="Arial" panose="020B0604020202020204" pitchFamily="34" charset="0"/>
              <a:cs typeface="Arial" panose="020B0604020202020204" pitchFamily="34" charset="0"/>
            </a:endParaRPr>
          </a:p>
        </p:txBody>
      </p:sp>
      <p:sp>
        <p:nvSpPr>
          <p:cNvPr id="244" name="Стрелка вниз 243"/>
          <p:cNvSpPr/>
          <p:nvPr/>
        </p:nvSpPr>
        <p:spPr>
          <a:xfrm>
            <a:off x="5172163" y="2048727"/>
            <a:ext cx="179515" cy="347278"/>
          </a:xfrm>
          <a:prstGeom prst="downArrow">
            <a:avLst>
              <a:gd name="adj1" fmla="val 37806"/>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549401" y="1890036"/>
            <a:ext cx="789640" cy="338554"/>
          </a:xfrm>
          <a:prstGeom prst="rect">
            <a:avLst/>
          </a:prstGeom>
          <a:noFill/>
        </p:spPr>
        <p:txBody>
          <a:bodyPr wrap="square" rtlCol="0">
            <a:spAutoFit/>
          </a:bodyPr>
          <a:lstStyle/>
          <a:p>
            <a:r>
              <a:rPr lang="uk-UA" sz="1600" b="1" dirty="0" smtClean="0">
                <a:solidFill>
                  <a:schemeClr val="bg1"/>
                </a:solidFill>
                <a:latin typeface="Arial" panose="020B0604020202020204" pitchFamily="34" charset="0"/>
                <a:cs typeface="Arial" panose="020B0604020202020204" pitchFamily="34" charset="0"/>
              </a:rPr>
              <a:t>472,3</a:t>
            </a:r>
            <a:endParaRPr lang="uk-UA" sz="1600" b="1" dirty="0">
              <a:solidFill>
                <a:schemeClr val="bg1"/>
              </a:solidFill>
              <a:latin typeface="Arial" panose="020B0604020202020204" pitchFamily="34" charset="0"/>
              <a:cs typeface="Arial" panose="020B0604020202020204" pitchFamily="34" charset="0"/>
            </a:endParaRPr>
          </a:p>
        </p:txBody>
      </p:sp>
      <p:sp>
        <p:nvSpPr>
          <p:cNvPr id="248" name="Freeform: Shape 37">
            <a:extLst>
              <a:ext uri="{FF2B5EF4-FFF2-40B4-BE49-F238E27FC236}">
                <a16:creationId xmlns:a16="http://schemas.microsoft.com/office/drawing/2014/main" id="{3DB52687-DBBF-4F51-A5B7-2A7530AFE84B}"/>
              </a:ext>
            </a:extLst>
          </p:cNvPr>
          <p:cNvSpPr/>
          <p:nvPr/>
        </p:nvSpPr>
        <p:spPr>
          <a:xfrm>
            <a:off x="2775955" y="2337886"/>
            <a:ext cx="121588" cy="279648"/>
          </a:xfrm>
          <a:custGeom>
            <a:avLst/>
            <a:gdLst>
              <a:gd name="connsiteX0" fmla="*/ 60327 w 137248"/>
              <a:gd name="connsiteY0" fmla="*/ 997 h 315665"/>
              <a:gd name="connsiteX1" fmla="*/ 35328 w 137248"/>
              <a:gd name="connsiteY1" fmla="*/ 25756 h 315665"/>
              <a:gd name="connsiteX2" fmla="*/ 48037 w 137248"/>
              <a:gd name="connsiteY2" fmla="*/ 61757 h 315665"/>
              <a:gd name="connsiteX3" fmla="*/ 48037 w 137248"/>
              <a:gd name="connsiteY3" fmla="*/ 68619 h 315665"/>
              <a:gd name="connsiteX4" fmla="*/ 34312 w 137248"/>
              <a:gd name="connsiteY4" fmla="*/ 68619 h 315665"/>
              <a:gd name="connsiteX5" fmla="*/ 0 w 137248"/>
              <a:gd name="connsiteY5" fmla="*/ 102931 h 315665"/>
              <a:gd name="connsiteX6" fmla="*/ 0 w 137248"/>
              <a:gd name="connsiteY6" fmla="*/ 171555 h 315665"/>
              <a:gd name="connsiteX7" fmla="*/ 20587 w 137248"/>
              <a:gd name="connsiteY7" fmla="*/ 192142 h 315665"/>
              <a:gd name="connsiteX8" fmla="*/ 27450 w 137248"/>
              <a:gd name="connsiteY8" fmla="*/ 190880 h 315665"/>
              <a:gd name="connsiteX9" fmla="*/ 27450 w 137248"/>
              <a:gd name="connsiteY9" fmla="*/ 308803 h 315665"/>
              <a:gd name="connsiteX10" fmla="*/ 34312 w 137248"/>
              <a:gd name="connsiteY10" fmla="*/ 315666 h 315665"/>
              <a:gd name="connsiteX11" fmla="*/ 102936 w 137248"/>
              <a:gd name="connsiteY11" fmla="*/ 315666 h 315665"/>
              <a:gd name="connsiteX12" fmla="*/ 109799 w 137248"/>
              <a:gd name="connsiteY12" fmla="*/ 308803 h 315665"/>
              <a:gd name="connsiteX13" fmla="*/ 109799 w 137248"/>
              <a:gd name="connsiteY13" fmla="*/ 190880 h 315665"/>
              <a:gd name="connsiteX14" fmla="*/ 116661 w 137248"/>
              <a:gd name="connsiteY14" fmla="*/ 192142 h 315665"/>
              <a:gd name="connsiteX15" fmla="*/ 137248 w 137248"/>
              <a:gd name="connsiteY15" fmla="*/ 171555 h 315665"/>
              <a:gd name="connsiteX16" fmla="*/ 137248 w 137248"/>
              <a:gd name="connsiteY16" fmla="*/ 102931 h 315665"/>
              <a:gd name="connsiteX17" fmla="*/ 102936 w 137248"/>
              <a:gd name="connsiteY17" fmla="*/ 68619 h 315665"/>
              <a:gd name="connsiteX18" fmla="*/ 89211 w 137248"/>
              <a:gd name="connsiteY18" fmla="*/ 68619 h 315665"/>
              <a:gd name="connsiteX19" fmla="*/ 89211 w 137248"/>
              <a:gd name="connsiteY19" fmla="*/ 61757 h 315665"/>
              <a:gd name="connsiteX20" fmla="*/ 96059 w 137248"/>
              <a:gd name="connsiteY20" fmla="*/ 13718 h 315665"/>
              <a:gd name="connsiteX21" fmla="*/ 60327 w 137248"/>
              <a:gd name="connsiteY21" fmla="*/ 1018 h 315665"/>
              <a:gd name="connsiteX22" fmla="*/ 81361 w 137248"/>
              <a:gd name="connsiteY22" fmla="*/ 18153 h 315665"/>
              <a:gd name="connsiteX23" fmla="*/ 84755 w 137248"/>
              <a:gd name="connsiteY23" fmla="*/ 47069 h 315665"/>
              <a:gd name="connsiteX24" fmla="*/ 78931 w 137248"/>
              <a:gd name="connsiteY24" fmla="*/ 52115 h 315665"/>
              <a:gd name="connsiteX25" fmla="*/ 75500 w 137248"/>
              <a:gd name="connsiteY25" fmla="*/ 58065 h 315665"/>
              <a:gd name="connsiteX26" fmla="*/ 75500 w 137248"/>
              <a:gd name="connsiteY26" fmla="*/ 68619 h 315665"/>
              <a:gd name="connsiteX27" fmla="*/ 89225 w 137248"/>
              <a:gd name="connsiteY27" fmla="*/ 82344 h 315665"/>
              <a:gd name="connsiteX28" fmla="*/ 102950 w 137248"/>
              <a:gd name="connsiteY28" fmla="*/ 82344 h 315665"/>
              <a:gd name="connsiteX29" fmla="*/ 123537 w 137248"/>
              <a:gd name="connsiteY29" fmla="*/ 102931 h 315665"/>
              <a:gd name="connsiteX30" fmla="*/ 123537 w 137248"/>
              <a:gd name="connsiteY30" fmla="*/ 171555 h 315665"/>
              <a:gd name="connsiteX31" fmla="*/ 116675 w 137248"/>
              <a:gd name="connsiteY31" fmla="*/ 178418 h 315665"/>
              <a:gd name="connsiteX32" fmla="*/ 109812 w 137248"/>
              <a:gd name="connsiteY32" fmla="*/ 171555 h 315665"/>
              <a:gd name="connsiteX33" fmla="*/ 109812 w 137248"/>
              <a:gd name="connsiteY33" fmla="*/ 109794 h 315665"/>
              <a:gd name="connsiteX34" fmla="*/ 102950 w 137248"/>
              <a:gd name="connsiteY34" fmla="*/ 102931 h 315665"/>
              <a:gd name="connsiteX35" fmla="*/ 96087 w 137248"/>
              <a:gd name="connsiteY35" fmla="*/ 109794 h 315665"/>
              <a:gd name="connsiteX36" fmla="*/ 96087 w 137248"/>
              <a:gd name="connsiteY36" fmla="*/ 301941 h 315665"/>
              <a:gd name="connsiteX37" fmla="*/ 75486 w 137248"/>
              <a:gd name="connsiteY37" fmla="*/ 301941 h 315665"/>
              <a:gd name="connsiteX38" fmla="*/ 75486 w 137248"/>
              <a:gd name="connsiteY38" fmla="*/ 192142 h 315665"/>
              <a:gd name="connsiteX39" fmla="*/ 68624 w 137248"/>
              <a:gd name="connsiteY39" fmla="*/ 185280 h 315665"/>
              <a:gd name="connsiteX40" fmla="*/ 61762 w 137248"/>
              <a:gd name="connsiteY40" fmla="*/ 192142 h 315665"/>
              <a:gd name="connsiteX41" fmla="*/ 61762 w 137248"/>
              <a:gd name="connsiteY41" fmla="*/ 301941 h 315665"/>
              <a:gd name="connsiteX42" fmla="*/ 41174 w 137248"/>
              <a:gd name="connsiteY42" fmla="*/ 301941 h 315665"/>
              <a:gd name="connsiteX43" fmla="*/ 41174 w 137248"/>
              <a:gd name="connsiteY43" fmla="*/ 109794 h 315665"/>
              <a:gd name="connsiteX44" fmla="*/ 34312 w 137248"/>
              <a:gd name="connsiteY44" fmla="*/ 102931 h 315665"/>
              <a:gd name="connsiteX45" fmla="*/ 27450 w 137248"/>
              <a:gd name="connsiteY45" fmla="*/ 109794 h 315665"/>
              <a:gd name="connsiteX46" fmla="*/ 27450 w 137248"/>
              <a:gd name="connsiteY46" fmla="*/ 171555 h 315665"/>
              <a:gd name="connsiteX47" fmla="*/ 20587 w 137248"/>
              <a:gd name="connsiteY47" fmla="*/ 178418 h 315665"/>
              <a:gd name="connsiteX48" fmla="*/ 13725 w 137248"/>
              <a:gd name="connsiteY48" fmla="*/ 171555 h 315665"/>
              <a:gd name="connsiteX49" fmla="*/ 13725 w 137248"/>
              <a:gd name="connsiteY49" fmla="*/ 102931 h 315665"/>
              <a:gd name="connsiteX50" fmla="*/ 34312 w 137248"/>
              <a:gd name="connsiteY50" fmla="*/ 82344 h 315665"/>
              <a:gd name="connsiteX51" fmla="*/ 48037 w 137248"/>
              <a:gd name="connsiteY51" fmla="*/ 82344 h 315665"/>
              <a:gd name="connsiteX52" fmla="*/ 61762 w 137248"/>
              <a:gd name="connsiteY52" fmla="*/ 68619 h 315665"/>
              <a:gd name="connsiteX53" fmla="*/ 61762 w 137248"/>
              <a:gd name="connsiteY53" fmla="*/ 58051 h 315665"/>
              <a:gd name="connsiteX54" fmla="*/ 58330 w 137248"/>
              <a:gd name="connsiteY54" fmla="*/ 52094 h 315665"/>
              <a:gd name="connsiteX55" fmla="*/ 48723 w 137248"/>
              <a:gd name="connsiteY55" fmla="*/ 28989 h 315665"/>
              <a:gd name="connsiteX56" fmla="*/ 63546 w 137248"/>
              <a:gd name="connsiteY56" fmla="*/ 14358 h 315665"/>
              <a:gd name="connsiteX57" fmla="*/ 81361 w 137248"/>
              <a:gd name="connsiteY57" fmla="*/ 18139 h 31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248" h="315665">
                <a:moveTo>
                  <a:pt x="60327" y="997"/>
                </a:moveTo>
                <a:cubicBezTo>
                  <a:pt x="48020" y="3925"/>
                  <a:pt x="38375" y="13478"/>
                  <a:pt x="35328" y="25756"/>
                </a:cubicBezTo>
                <a:cubicBezTo>
                  <a:pt x="31881" y="39223"/>
                  <a:pt x="36899" y="53439"/>
                  <a:pt x="48037" y="61757"/>
                </a:cubicBezTo>
                <a:lnTo>
                  <a:pt x="48037" y="68619"/>
                </a:lnTo>
                <a:lnTo>
                  <a:pt x="34312" y="68619"/>
                </a:lnTo>
                <a:cubicBezTo>
                  <a:pt x="15371" y="68642"/>
                  <a:pt x="23" y="83990"/>
                  <a:pt x="0" y="102931"/>
                </a:cubicBezTo>
                <a:lnTo>
                  <a:pt x="0" y="171555"/>
                </a:lnTo>
                <a:cubicBezTo>
                  <a:pt x="0" y="182926"/>
                  <a:pt x="9217" y="192142"/>
                  <a:pt x="20587" y="192142"/>
                </a:cubicBezTo>
                <a:cubicBezTo>
                  <a:pt x="22930" y="192120"/>
                  <a:pt x="25252" y="191692"/>
                  <a:pt x="27450" y="190880"/>
                </a:cubicBezTo>
                <a:lnTo>
                  <a:pt x="27450" y="308803"/>
                </a:lnTo>
                <a:cubicBezTo>
                  <a:pt x="27450" y="312593"/>
                  <a:pt x="30522" y="315666"/>
                  <a:pt x="34312" y="315666"/>
                </a:cubicBezTo>
                <a:lnTo>
                  <a:pt x="102936" y="315666"/>
                </a:lnTo>
                <a:cubicBezTo>
                  <a:pt x="106726" y="315666"/>
                  <a:pt x="109799" y="312593"/>
                  <a:pt x="109799" y="308803"/>
                </a:cubicBezTo>
                <a:lnTo>
                  <a:pt x="109799" y="190880"/>
                </a:lnTo>
                <a:cubicBezTo>
                  <a:pt x="111997" y="191692"/>
                  <a:pt x="114318" y="192120"/>
                  <a:pt x="116661" y="192142"/>
                </a:cubicBezTo>
                <a:cubicBezTo>
                  <a:pt x="128031" y="192142"/>
                  <a:pt x="137248" y="182926"/>
                  <a:pt x="137248" y="171555"/>
                </a:cubicBezTo>
                <a:lnTo>
                  <a:pt x="137248" y="102931"/>
                </a:lnTo>
                <a:cubicBezTo>
                  <a:pt x="137225" y="83990"/>
                  <a:pt x="121877" y="68642"/>
                  <a:pt x="102936" y="68619"/>
                </a:cubicBezTo>
                <a:lnTo>
                  <a:pt x="89211" y="68619"/>
                </a:lnTo>
                <a:lnTo>
                  <a:pt x="89211" y="61757"/>
                </a:lnTo>
                <a:cubicBezTo>
                  <a:pt x="104368" y="50382"/>
                  <a:pt x="107433" y="28874"/>
                  <a:pt x="96059" y="13718"/>
                </a:cubicBezTo>
                <a:cubicBezTo>
                  <a:pt x="87782" y="2689"/>
                  <a:pt x="73708" y="-2313"/>
                  <a:pt x="60327" y="1018"/>
                </a:cubicBezTo>
                <a:close/>
                <a:moveTo>
                  <a:pt x="81361" y="18153"/>
                </a:moveTo>
                <a:cubicBezTo>
                  <a:pt x="90283" y="25201"/>
                  <a:pt x="91803" y="38147"/>
                  <a:pt x="84755" y="47069"/>
                </a:cubicBezTo>
                <a:cubicBezTo>
                  <a:pt x="83148" y="49102"/>
                  <a:pt x="81173" y="50815"/>
                  <a:pt x="78931" y="52115"/>
                </a:cubicBezTo>
                <a:cubicBezTo>
                  <a:pt x="76806" y="53342"/>
                  <a:pt x="75498" y="55611"/>
                  <a:pt x="75500" y="58065"/>
                </a:cubicBezTo>
                <a:lnTo>
                  <a:pt x="75500" y="68619"/>
                </a:lnTo>
                <a:cubicBezTo>
                  <a:pt x="75500" y="76199"/>
                  <a:pt x="81645" y="82344"/>
                  <a:pt x="89225" y="82344"/>
                </a:cubicBezTo>
                <a:lnTo>
                  <a:pt x="102950" y="82344"/>
                </a:lnTo>
                <a:cubicBezTo>
                  <a:pt x="114320" y="82344"/>
                  <a:pt x="123537" y="91561"/>
                  <a:pt x="123537" y="102931"/>
                </a:cubicBezTo>
                <a:lnTo>
                  <a:pt x="123537" y="171555"/>
                </a:lnTo>
                <a:cubicBezTo>
                  <a:pt x="123537" y="175345"/>
                  <a:pt x="120465" y="178418"/>
                  <a:pt x="116675" y="178418"/>
                </a:cubicBezTo>
                <a:cubicBezTo>
                  <a:pt x="112885" y="178418"/>
                  <a:pt x="109812" y="175345"/>
                  <a:pt x="109812" y="171555"/>
                </a:cubicBezTo>
                <a:lnTo>
                  <a:pt x="109812" y="109794"/>
                </a:lnTo>
                <a:cubicBezTo>
                  <a:pt x="109812" y="106003"/>
                  <a:pt x="106740" y="102931"/>
                  <a:pt x="102950" y="102931"/>
                </a:cubicBezTo>
                <a:cubicBezTo>
                  <a:pt x="99160" y="102931"/>
                  <a:pt x="96087" y="106003"/>
                  <a:pt x="96087" y="109794"/>
                </a:cubicBezTo>
                <a:lnTo>
                  <a:pt x="96087" y="301941"/>
                </a:lnTo>
                <a:lnTo>
                  <a:pt x="75486" y="301941"/>
                </a:lnTo>
                <a:lnTo>
                  <a:pt x="75486" y="192142"/>
                </a:lnTo>
                <a:cubicBezTo>
                  <a:pt x="75486" y="188352"/>
                  <a:pt x="72414" y="185280"/>
                  <a:pt x="68624" y="185280"/>
                </a:cubicBezTo>
                <a:cubicBezTo>
                  <a:pt x="64834" y="185280"/>
                  <a:pt x="61762" y="188352"/>
                  <a:pt x="61762" y="192142"/>
                </a:cubicBezTo>
                <a:lnTo>
                  <a:pt x="61762" y="301941"/>
                </a:lnTo>
                <a:lnTo>
                  <a:pt x="41174" y="301941"/>
                </a:lnTo>
                <a:lnTo>
                  <a:pt x="41174" y="109794"/>
                </a:lnTo>
                <a:cubicBezTo>
                  <a:pt x="41174" y="106003"/>
                  <a:pt x="38102" y="102931"/>
                  <a:pt x="34312" y="102931"/>
                </a:cubicBezTo>
                <a:cubicBezTo>
                  <a:pt x="30522" y="102931"/>
                  <a:pt x="27450" y="106003"/>
                  <a:pt x="27450" y="109794"/>
                </a:cubicBezTo>
                <a:lnTo>
                  <a:pt x="27450" y="171555"/>
                </a:lnTo>
                <a:cubicBezTo>
                  <a:pt x="27450" y="175345"/>
                  <a:pt x="24377" y="178418"/>
                  <a:pt x="20587" y="178418"/>
                </a:cubicBezTo>
                <a:cubicBezTo>
                  <a:pt x="16797" y="178418"/>
                  <a:pt x="13725" y="175345"/>
                  <a:pt x="13725" y="171555"/>
                </a:cubicBezTo>
                <a:lnTo>
                  <a:pt x="13725" y="102931"/>
                </a:lnTo>
                <a:cubicBezTo>
                  <a:pt x="13725" y="91561"/>
                  <a:pt x="22942" y="82344"/>
                  <a:pt x="34312" y="82344"/>
                </a:cubicBezTo>
                <a:lnTo>
                  <a:pt x="48037" y="82344"/>
                </a:lnTo>
                <a:cubicBezTo>
                  <a:pt x="55617" y="82344"/>
                  <a:pt x="61762" y="76199"/>
                  <a:pt x="61762" y="68619"/>
                </a:cubicBezTo>
                <a:lnTo>
                  <a:pt x="61762" y="58051"/>
                </a:lnTo>
                <a:cubicBezTo>
                  <a:pt x="61766" y="55594"/>
                  <a:pt x="60458" y="53323"/>
                  <a:pt x="58330" y="52094"/>
                </a:cubicBezTo>
                <a:cubicBezTo>
                  <a:pt x="50297" y="47429"/>
                  <a:pt x="46365" y="37975"/>
                  <a:pt x="48723" y="28989"/>
                </a:cubicBezTo>
                <a:cubicBezTo>
                  <a:pt x="50588" y="21752"/>
                  <a:pt x="56285" y="16129"/>
                  <a:pt x="63546" y="14358"/>
                </a:cubicBezTo>
                <a:cubicBezTo>
                  <a:pt x="69749" y="12769"/>
                  <a:pt x="76338" y="14167"/>
                  <a:pt x="81361" y="18139"/>
                </a:cubicBezTo>
                <a:close/>
              </a:path>
            </a:pathLst>
          </a:custGeom>
          <a:solidFill>
            <a:schemeClr val="bg1"/>
          </a:solidFill>
          <a:ln w="6846" cap="flat">
            <a:noFill/>
            <a:prstDash val="solid"/>
            <a:miter/>
          </a:ln>
        </p:spPr>
        <p:txBody>
          <a:bodyPr rtlCol="0" anchor="ctr"/>
          <a:lstStyle/>
          <a:p>
            <a:endParaRPr lang="en-US"/>
          </a:p>
        </p:txBody>
      </p:sp>
      <p:sp>
        <p:nvSpPr>
          <p:cNvPr id="249" name="Freeform: Shape 37">
            <a:extLst>
              <a:ext uri="{FF2B5EF4-FFF2-40B4-BE49-F238E27FC236}">
                <a16:creationId xmlns:a16="http://schemas.microsoft.com/office/drawing/2014/main" id="{3DB52687-DBBF-4F51-A5B7-2A7530AFE84B}"/>
              </a:ext>
            </a:extLst>
          </p:cNvPr>
          <p:cNvSpPr/>
          <p:nvPr/>
        </p:nvSpPr>
        <p:spPr>
          <a:xfrm>
            <a:off x="2890850" y="2198062"/>
            <a:ext cx="121588" cy="279648"/>
          </a:xfrm>
          <a:custGeom>
            <a:avLst/>
            <a:gdLst>
              <a:gd name="connsiteX0" fmla="*/ 60327 w 137248"/>
              <a:gd name="connsiteY0" fmla="*/ 997 h 315665"/>
              <a:gd name="connsiteX1" fmla="*/ 35328 w 137248"/>
              <a:gd name="connsiteY1" fmla="*/ 25756 h 315665"/>
              <a:gd name="connsiteX2" fmla="*/ 48037 w 137248"/>
              <a:gd name="connsiteY2" fmla="*/ 61757 h 315665"/>
              <a:gd name="connsiteX3" fmla="*/ 48037 w 137248"/>
              <a:gd name="connsiteY3" fmla="*/ 68619 h 315665"/>
              <a:gd name="connsiteX4" fmla="*/ 34312 w 137248"/>
              <a:gd name="connsiteY4" fmla="*/ 68619 h 315665"/>
              <a:gd name="connsiteX5" fmla="*/ 0 w 137248"/>
              <a:gd name="connsiteY5" fmla="*/ 102931 h 315665"/>
              <a:gd name="connsiteX6" fmla="*/ 0 w 137248"/>
              <a:gd name="connsiteY6" fmla="*/ 171555 h 315665"/>
              <a:gd name="connsiteX7" fmla="*/ 20587 w 137248"/>
              <a:gd name="connsiteY7" fmla="*/ 192142 h 315665"/>
              <a:gd name="connsiteX8" fmla="*/ 27450 w 137248"/>
              <a:gd name="connsiteY8" fmla="*/ 190880 h 315665"/>
              <a:gd name="connsiteX9" fmla="*/ 27450 w 137248"/>
              <a:gd name="connsiteY9" fmla="*/ 308803 h 315665"/>
              <a:gd name="connsiteX10" fmla="*/ 34312 w 137248"/>
              <a:gd name="connsiteY10" fmla="*/ 315666 h 315665"/>
              <a:gd name="connsiteX11" fmla="*/ 102936 w 137248"/>
              <a:gd name="connsiteY11" fmla="*/ 315666 h 315665"/>
              <a:gd name="connsiteX12" fmla="*/ 109799 w 137248"/>
              <a:gd name="connsiteY12" fmla="*/ 308803 h 315665"/>
              <a:gd name="connsiteX13" fmla="*/ 109799 w 137248"/>
              <a:gd name="connsiteY13" fmla="*/ 190880 h 315665"/>
              <a:gd name="connsiteX14" fmla="*/ 116661 w 137248"/>
              <a:gd name="connsiteY14" fmla="*/ 192142 h 315665"/>
              <a:gd name="connsiteX15" fmla="*/ 137248 w 137248"/>
              <a:gd name="connsiteY15" fmla="*/ 171555 h 315665"/>
              <a:gd name="connsiteX16" fmla="*/ 137248 w 137248"/>
              <a:gd name="connsiteY16" fmla="*/ 102931 h 315665"/>
              <a:gd name="connsiteX17" fmla="*/ 102936 w 137248"/>
              <a:gd name="connsiteY17" fmla="*/ 68619 h 315665"/>
              <a:gd name="connsiteX18" fmla="*/ 89211 w 137248"/>
              <a:gd name="connsiteY18" fmla="*/ 68619 h 315665"/>
              <a:gd name="connsiteX19" fmla="*/ 89211 w 137248"/>
              <a:gd name="connsiteY19" fmla="*/ 61757 h 315665"/>
              <a:gd name="connsiteX20" fmla="*/ 96059 w 137248"/>
              <a:gd name="connsiteY20" fmla="*/ 13718 h 315665"/>
              <a:gd name="connsiteX21" fmla="*/ 60327 w 137248"/>
              <a:gd name="connsiteY21" fmla="*/ 1018 h 315665"/>
              <a:gd name="connsiteX22" fmla="*/ 81361 w 137248"/>
              <a:gd name="connsiteY22" fmla="*/ 18153 h 315665"/>
              <a:gd name="connsiteX23" fmla="*/ 84755 w 137248"/>
              <a:gd name="connsiteY23" fmla="*/ 47069 h 315665"/>
              <a:gd name="connsiteX24" fmla="*/ 78931 w 137248"/>
              <a:gd name="connsiteY24" fmla="*/ 52115 h 315665"/>
              <a:gd name="connsiteX25" fmla="*/ 75500 w 137248"/>
              <a:gd name="connsiteY25" fmla="*/ 58065 h 315665"/>
              <a:gd name="connsiteX26" fmla="*/ 75500 w 137248"/>
              <a:gd name="connsiteY26" fmla="*/ 68619 h 315665"/>
              <a:gd name="connsiteX27" fmla="*/ 89225 w 137248"/>
              <a:gd name="connsiteY27" fmla="*/ 82344 h 315665"/>
              <a:gd name="connsiteX28" fmla="*/ 102950 w 137248"/>
              <a:gd name="connsiteY28" fmla="*/ 82344 h 315665"/>
              <a:gd name="connsiteX29" fmla="*/ 123537 w 137248"/>
              <a:gd name="connsiteY29" fmla="*/ 102931 h 315665"/>
              <a:gd name="connsiteX30" fmla="*/ 123537 w 137248"/>
              <a:gd name="connsiteY30" fmla="*/ 171555 h 315665"/>
              <a:gd name="connsiteX31" fmla="*/ 116675 w 137248"/>
              <a:gd name="connsiteY31" fmla="*/ 178418 h 315665"/>
              <a:gd name="connsiteX32" fmla="*/ 109812 w 137248"/>
              <a:gd name="connsiteY32" fmla="*/ 171555 h 315665"/>
              <a:gd name="connsiteX33" fmla="*/ 109812 w 137248"/>
              <a:gd name="connsiteY33" fmla="*/ 109794 h 315665"/>
              <a:gd name="connsiteX34" fmla="*/ 102950 w 137248"/>
              <a:gd name="connsiteY34" fmla="*/ 102931 h 315665"/>
              <a:gd name="connsiteX35" fmla="*/ 96087 w 137248"/>
              <a:gd name="connsiteY35" fmla="*/ 109794 h 315665"/>
              <a:gd name="connsiteX36" fmla="*/ 96087 w 137248"/>
              <a:gd name="connsiteY36" fmla="*/ 301941 h 315665"/>
              <a:gd name="connsiteX37" fmla="*/ 75486 w 137248"/>
              <a:gd name="connsiteY37" fmla="*/ 301941 h 315665"/>
              <a:gd name="connsiteX38" fmla="*/ 75486 w 137248"/>
              <a:gd name="connsiteY38" fmla="*/ 192142 h 315665"/>
              <a:gd name="connsiteX39" fmla="*/ 68624 w 137248"/>
              <a:gd name="connsiteY39" fmla="*/ 185280 h 315665"/>
              <a:gd name="connsiteX40" fmla="*/ 61762 w 137248"/>
              <a:gd name="connsiteY40" fmla="*/ 192142 h 315665"/>
              <a:gd name="connsiteX41" fmla="*/ 61762 w 137248"/>
              <a:gd name="connsiteY41" fmla="*/ 301941 h 315665"/>
              <a:gd name="connsiteX42" fmla="*/ 41174 w 137248"/>
              <a:gd name="connsiteY42" fmla="*/ 301941 h 315665"/>
              <a:gd name="connsiteX43" fmla="*/ 41174 w 137248"/>
              <a:gd name="connsiteY43" fmla="*/ 109794 h 315665"/>
              <a:gd name="connsiteX44" fmla="*/ 34312 w 137248"/>
              <a:gd name="connsiteY44" fmla="*/ 102931 h 315665"/>
              <a:gd name="connsiteX45" fmla="*/ 27450 w 137248"/>
              <a:gd name="connsiteY45" fmla="*/ 109794 h 315665"/>
              <a:gd name="connsiteX46" fmla="*/ 27450 w 137248"/>
              <a:gd name="connsiteY46" fmla="*/ 171555 h 315665"/>
              <a:gd name="connsiteX47" fmla="*/ 20587 w 137248"/>
              <a:gd name="connsiteY47" fmla="*/ 178418 h 315665"/>
              <a:gd name="connsiteX48" fmla="*/ 13725 w 137248"/>
              <a:gd name="connsiteY48" fmla="*/ 171555 h 315665"/>
              <a:gd name="connsiteX49" fmla="*/ 13725 w 137248"/>
              <a:gd name="connsiteY49" fmla="*/ 102931 h 315665"/>
              <a:gd name="connsiteX50" fmla="*/ 34312 w 137248"/>
              <a:gd name="connsiteY50" fmla="*/ 82344 h 315665"/>
              <a:gd name="connsiteX51" fmla="*/ 48037 w 137248"/>
              <a:gd name="connsiteY51" fmla="*/ 82344 h 315665"/>
              <a:gd name="connsiteX52" fmla="*/ 61762 w 137248"/>
              <a:gd name="connsiteY52" fmla="*/ 68619 h 315665"/>
              <a:gd name="connsiteX53" fmla="*/ 61762 w 137248"/>
              <a:gd name="connsiteY53" fmla="*/ 58051 h 315665"/>
              <a:gd name="connsiteX54" fmla="*/ 58330 w 137248"/>
              <a:gd name="connsiteY54" fmla="*/ 52094 h 315665"/>
              <a:gd name="connsiteX55" fmla="*/ 48723 w 137248"/>
              <a:gd name="connsiteY55" fmla="*/ 28989 h 315665"/>
              <a:gd name="connsiteX56" fmla="*/ 63546 w 137248"/>
              <a:gd name="connsiteY56" fmla="*/ 14358 h 315665"/>
              <a:gd name="connsiteX57" fmla="*/ 81361 w 137248"/>
              <a:gd name="connsiteY57" fmla="*/ 18139 h 31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248" h="315665">
                <a:moveTo>
                  <a:pt x="60327" y="997"/>
                </a:moveTo>
                <a:cubicBezTo>
                  <a:pt x="48020" y="3925"/>
                  <a:pt x="38375" y="13478"/>
                  <a:pt x="35328" y="25756"/>
                </a:cubicBezTo>
                <a:cubicBezTo>
                  <a:pt x="31881" y="39223"/>
                  <a:pt x="36899" y="53439"/>
                  <a:pt x="48037" y="61757"/>
                </a:cubicBezTo>
                <a:lnTo>
                  <a:pt x="48037" y="68619"/>
                </a:lnTo>
                <a:lnTo>
                  <a:pt x="34312" y="68619"/>
                </a:lnTo>
                <a:cubicBezTo>
                  <a:pt x="15371" y="68642"/>
                  <a:pt x="23" y="83990"/>
                  <a:pt x="0" y="102931"/>
                </a:cubicBezTo>
                <a:lnTo>
                  <a:pt x="0" y="171555"/>
                </a:lnTo>
                <a:cubicBezTo>
                  <a:pt x="0" y="182926"/>
                  <a:pt x="9217" y="192142"/>
                  <a:pt x="20587" y="192142"/>
                </a:cubicBezTo>
                <a:cubicBezTo>
                  <a:pt x="22930" y="192120"/>
                  <a:pt x="25252" y="191692"/>
                  <a:pt x="27450" y="190880"/>
                </a:cubicBezTo>
                <a:lnTo>
                  <a:pt x="27450" y="308803"/>
                </a:lnTo>
                <a:cubicBezTo>
                  <a:pt x="27450" y="312593"/>
                  <a:pt x="30522" y="315666"/>
                  <a:pt x="34312" y="315666"/>
                </a:cubicBezTo>
                <a:lnTo>
                  <a:pt x="102936" y="315666"/>
                </a:lnTo>
                <a:cubicBezTo>
                  <a:pt x="106726" y="315666"/>
                  <a:pt x="109799" y="312593"/>
                  <a:pt x="109799" y="308803"/>
                </a:cubicBezTo>
                <a:lnTo>
                  <a:pt x="109799" y="190880"/>
                </a:lnTo>
                <a:cubicBezTo>
                  <a:pt x="111997" y="191692"/>
                  <a:pt x="114318" y="192120"/>
                  <a:pt x="116661" y="192142"/>
                </a:cubicBezTo>
                <a:cubicBezTo>
                  <a:pt x="128031" y="192142"/>
                  <a:pt x="137248" y="182926"/>
                  <a:pt x="137248" y="171555"/>
                </a:cubicBezTo>
                <a:lnTo>
                  <a:pt x="137248" y="102931"/>
                </a:lnTo>
                <a:cubicBezTo>
                  <a:pt x="137225" y="83990"/>
                  <a:pt x="121877" y="68642"/>
                  <a:pt x="102936" y="68619"/>
                </a:cubicBezTo>
                <a:lnTo>
                  <a:pt x="89211" y="68619"/>
                </a:lnTo>
                <a:lnTo>
                  <a:pt x="89211" y="61757"/>
                </a:lnTo>
                <a:cubicBezTo>
                  <a:pt x="104368" y="50382"/>
                  <a:pt x="107433" y="28874"/>
                  <a:pt x="96059" y="13718"/>
                </a:cubicBezTo>
                <a:cubicBezTo>
                  <a:pt x="87782" y="2689"/>
                  <a:pt x="73708" y="-2313"/>
                  <a:pt x="60327" y="1018"/>
                </a:cubicBezTo>
                <a:close/>
                <a:moveTo>
                  <a:pt x="81361" y="18153"/>
                </a:moveTo>
                <a:cubicBezTo>
                  <a:pt x="90283" y="25201"/>
                  <a:pt x="91803" y="38147"/>
                  <a:pt x="84755" y="47069"/>
                </a:cubicBezTo>
                <a:cubicBezTo>
                  <a:pt x="83148" y="49102"/>
                  <a:pt x="81173" y="50815"/>
                  <a:pt x="78931" y="52115"/>
                </a:cubicBezTo>
                <a:cubicBezTo>
                  <a:pt x="76806" y="53342"/>
                  <a:pt x="75498" y="55611"/>
                  <a:pt x="75500" y="58065"/>
                </a:cubicBezTo>
                <a:lnTo>
                  <a:pt x="75500" y="68619"/>
                </a:lnTo>
                <a:cubicBezTo>
                  <a:pt x="75500" y="76199"/>
                  <a:pt x="81645" y="82344"/>
                  <a:pt x="89225" y="82344"/>
                </a:cubicBezTo>
                <a:lnTo>
                  <a:pt x="102950" y="82344"/>
                </a:lnTo>
                <a:cubicBezTo>
                  <a:pt x="114320" y="82344"/>
                  <a:pt x="123537" y="91561"/>
                  <a:pt x="123537" y="102931"/>
                </a:cubicBezTo>
                <a:lnTo>
                  <a:pt x="123537" y="171555"/>
                </a:lnTo>
                <a:cubicBezTo>
                  <a:pt x="123537" y="175345"/>
                  <a:pt x="120465" y="178418"/>
                  <a:pt x="116675" y="178418"/>
                </a:cubicBezTo>
                <a:cubicBezTo>
                  <a:pt x="112885" y="178418"/>
                  <a:pt x="109812" y="175345"/>
                  <a:pt x="109812" y="171555"/>
                </a:cubicBezTo>
                <a:lnTo>
                  <a:pt x="109812" y="109794"/>
                </a:lnTo>
                <a:cubicBezTo>
                  <a:pt x="109812" y="106003"/>
                  <a:pt x="106740" y="102931"/>
                  <a:pt x="102950" y="102931"/>
                </a:cubicBezTo>
                <a:cubicBezTo>
                  <a:pt x="99160" y="102931"/>
                  <a:pt x="96087" y="106003"/>
                  <a:pt x="96087" y="109794"/>
                </a:cubicBezTo>
                <a:lnTo>
                  <a:pt x="96087" y="301941"/>
                </a:lnTo>
                <a:lnTo>
                  <a:pt x="75486" y="301941"/>
                </a:lnTo>
                <a:lnTo>
                  <a:pt x="75486" y="192142"/>
                </a:lnTo>
                <a:cubicBezTo>
                  <a:pt x="75486" y="188352"/>
                  <a:pt x="72414" y="185280"/>
                  <a:pt x="68624" y="185280"/>
                </a:cubicBezTo>
                <a:cubicBezTo>
                  <a:pt x="64834" y="185280"/>
                  <a:pt x="61762" y="188352"/>
                  <a:pt x="61762" y="192142"/>
                </a:cubicBezTo>
                <a:lnTo>
                  <a:pt x="61762" y="301941"/>
                </a:lnTo>
                <a:lnTo>
                  <a:pt x="41174" y="301941"/>
                </a:lnTo>
                <a:lnTo>
                  <a:pt x="41174" y="109794"/>
                </a:lnTo>
                <a:cubicBezTo>
                  <a:pt x="41174" y="106003"/>
                  <a:pt x="38102" y="102931"/>
                  <a:pt x="34312" y="102931"/>
                </a:cubicBezTo>
                <a:cubicBezTo>
                  <a:pt x="30522" y="102931"/>
                  <a:pt x="27450" y="106003"/>
                  <a:pt x="27450" y="109794"/>
                </a:cubicBezTo>
                <a:lnTo>
                  <a:pt x="27450" y="171555"/>
                </a:lnTo>
                <a:cubicBezTo>
                  <a:pt x="27450" y="175345"/>
                  <a:pt x="24377" y="178418"/>
                  <a:pt x="20587" y="178418"/>
                </a:cubicBezTo>
                <a:cubicBezTo>
                  <a:pt x="16797" y="178418"/>
                  <a:pt x="13725" y="175345"/>
                  <a:pt x="13725" y="171555"/>
                </a:cubicBezTo>
                <a:lnTo>
                  <a:pt x="13725" y="102931"/>
                </a:lnTo>
                <a:cubicBezTo>
                  <a:pt x="13725" y="91561"/>
                  <a:pt x="22942" y="82344"/>
                  <a:pt x="34312" y="82344"/>
                </a:cubicBezTo>
                <a:lnTo>
                  <a:pt x="48037" y="82344"/>
                </a:lnTo>
                <a:cubicBezTo>
                  <a:pt x="55617" y="82344"/>
                  <a:pt x="61762" y="76199"/>
                  <a:pt x="61762" y="68619"/>
                </a:cubicBezTo>
                <a:lnTo>
                  <a:pt x="61762" y="58051"/>
                </a:lnTo>
                <a:cubicBezTo>
                  <a:pt x="61766" y="55594"/>
                  <a:pt x="60458" y="53323"/>
                  <a:pt x="58330" y="52094"/>
                </a:cubicBezTo>
                <a:cubicBezTo>
                  <a:pt x="50297" y="47429"/>
                  <a:pt x="46365" y="37975"/>
                  <a:pt x="48723" y="28989"/>
                </a:cubicBezTo>
                <a:cubicBezTo>
                  <a:pt x="50588" y="21752"/>
                  <a:pt x="56285" y="16129"/>
                  <a:pt x="63546" y="14358"/>
                </a:cubicBezTo>
                <a:cubicBezTo>
                  <a:pt x="69749" y="12769"/>
                  <a:pt x="76338" y="14167"/>
                  <a:pt x="81361" y="18139"/>
                </a:cubicBezTo>
                <a:close/>
              </a:path>
            </a:pathLst>
          </a:custGeom>
          <a:solidFill>
            <a:schemeClr val="bg1"/>
          </a:solidFill>
          <a:ln w="6846" cap="flat">
            <a:noFill/>
            <a:prstDash val="solid"/>
            <a:miter/>
          </a:ln>
        </p:spPr>
        <p:txBody>
          <a:bodyPr rtlCol="0" anchor="ctr"/>
          <a:lstStyle/>
          <a:p>
            <a:endParaRPr lang="en-US"/>
          </a:p>
        </p:txBody>
      </p:sp>
      <p:sp>
        <p:nvSpPr>
          <p:cNvPr id="250" name="Freeform: Shape 37">
            <a:extLst>
              <a:ext uri="{FF2B5EF4-FFF2-40B4-BE49-F238E27FC236}">
                <a16:creationId xmlns:a16="http://schemas.microsoft.com/office/drawing/2014/main" id="{3DB52687-DBBF-4F51-A5B7-2A7530AFE84B}"/>
              </a:ext>
            </a:extLst>
          </p:cNvPr>
          <p:cNvSpPr/>
          <p:nvPr/>
        </p:nvSpPr>
        <p:spPr>
          <a:xfrm>
            <a:off x="3010785" y="2320016"/>
            <a:ext cx="121588" cy="279648"/>
          </a:xfrm>
          <a:custGeom>
            <a:avLst/>
            <a:gdLst>
              <a:gd name="connsiteX0" fmla="*/ 60327 w 137248"/>
              <a:gd name="connsiteY0" fmla="*/ 997 h 315665"/>
              <a:gd name="connsiteX1" fmla="*/ 35328 w 137248"/>
              <a:gd name="connsiteY1" fmla="*/ 25756 h 315665"/>
              <a:gd name="connsiteX2" fmla="*/ 48037 w 137248"/>
              <a:gd name="connsiteY2" fmla="*/ 61757 h 315665"/>
              <a:gd name="connsiteX3" fmla="*/ 48037 w 137248"/>
              <a:gd name="connsiteY3" fmla="*/ 68619 h 315665"/>
              <a:gd name="connsiteX4" fmla="*/ 34312 w 137248"/>
              <a:gd name="connsiteY4" fmla="*/ 68619 h 315665"/>
              <a:gd name="connsiteX5" fmla="*/ 0 w 137248"/>
              <a:gd name="connsiteY5" fmla="*/ 102931 h 315665"/>
              <a:gd name="connsiteX6" fmla="*/ 0 w 137248"/>
              <a:gd name="connsiteY6" fmla="*/ 171555 h 315665"/>
              <a:gd name="connsiteX7" fmla="*/ 20587 w 137248"/>
              <a:gd name="connsiteY7" fmla="*/ 192142 h 315665"/>
              <a:gd name="connsiteX8" fmla="*/ 27450 w 137248"/>
              <a:gd name="connsiteY8" fmla="*/ 190880 h 315665"/>
              <a:gd name="connsiteX9" fmla="*/ 27450 w 137248"/>
              <a:gd name="connsiteY9" fmla="*/ 308803 h 315665"/>
              <a:gd name="connsiteX10" fmla="*/ 34312 w 137248"/>
              <a:gd name="connsiteY10" fmla="*/ 315666 h 315665"/>
              <a:gd name="connsiteX11" fmla="*/ 102936 w 137248"/>
              <a:gd name="connsiteY11" fmla="*/ 315666 h 315665"/>
              <a:gd name="connsiteX12" fmla="*/ 109799 w 137248"/>
              <a:gd name="connsiteY12" fmla="*/ 308803 h 315665"/>
              <a:gd name="connsiteX13" fmla="*/ 109799 w 137248"/>
              <a:gd name="connsiteY13" fmla="*/ 190880 h 315665"/>
              <a:gd name="connsiteX14" fmla="*/ 116661 w 137248"/>
              <a:gd name="connsiteY14" fmla="*/ 192142 h 315665"/>
              <a:gd name="connsiteX15" fmla="*/ 137248 w 137248"/>
              <a:gd name="connsiteY15" fmla="*/ 171555 h 315665"/>
              <a:gd name="connsiteX16" fmla="*/ 137248 w 137248"/>
              <a:gd name="connsiteY16" fmla="*/ 102931 h 315665"/>
              <a:gd name="connsiteX17" fmla="*/ 102936 w 137248"/>
              <a:gd name="connsiteY17" fmla="*/ 68619 h 315665"/>
              <a:gd name="connsiteX18" fmla="*/ 89211 w 137248"/>
              <a:gd name="connsiteY18" fmla="*/ 68619 h 315665"/>
              <a:gd name="connsiteX19" fmla="*/ 89211 w 137248"/>
              <a:gd name="connsiteY19" fmla="*/ 61757 h 315665"/>
              <a:gd name="connsiteX20" fmla="*/ 96059 w 137248"/>
              <a:gd name="connsiteY20" fmla="*/ 13718 h 315665"/>
              <a:gd name="connsiteX21" fmla="*/ 60327 w 137248"/>
              <a:gd name="connsiteY21" fmla="*/ 1018 h 315665"/>
              <a:gd name="connsiteX22" fmla="*/ 81361 w 137248"/>
              <a:gd name="connsiteY22" fmla="*/ 18153 h 315665"/>
              <a:gd name="connsiteX23" fmla="*/ 84755 w 137248"/>
              <a:gd name="connsiteY23" fmla="*/ 47069 h 315665"/>
              <a:gd name="connsiteX24" fmla="*/ 78931 w 137248"/>
              <a:gd name="connsiteY24" fmla="*/ 52115 h 315665"/>
              <a:gd name="connsiteX25" fmla="*/ 75500 w 137248"/>
              <a:gd name="connsiteY25" fmla="*/ 58065 h 315665"/>
              <a:gd name="connsiteX26" fmla="*/ 75500 w 137248"/>
              <a:gd name="connsiteY26" fmla="*/ 68619 h 315665"/>
              <a:gd name="connsiteX27" fmla="*/ 89225 w 137248"/>
              <a:gd name="connsiteY27" fmla="*/ 82344 h 315665"/>
              <a:gd name="connsiteX28" fmla="*/ 102950 w 137248"/>
              <a:gd name="connsiteY28" fmla="*/ 82344 h 315665"/>
              <a:gd name="connsiteX29" fmla="*/ 123537 w 137248"/>
              <a:gd name="connsiteY29" fmla="*/ 102931 h 315665"/>
              <a:gd name="connsiteX30" fmla="*/ 123537 w 137248"/>
              <a:gd name="connsiteY30" fmla="*/ 171555 h 315665"/>
              <a:gd name="connsiteX31" fmla="*/ 116675 w 137248"/>
              <a:gd name="connsiteY31" fmla="*/ 178418 h 315665"/>
              <a:gd name="connsiteX32" fmla="*/ 109812 w 137248"/>
              <a:gd name="connsiteY32" fmla="*/ 171555 h 315665"/>
              <a:gd name="connsiteX33" fmla="*/ 109812 w 137248"/>
              <a:gd name="connsiteY33" fmla="*/ 109794 h 315665"/>
              <a:gd name="connsiteX34" fmla="*/ 102950 w 137248"/>
              <a:gd name="connsiteY34" fmla="*/ 102931 h 315665"/>
              <a:gd name="connsiteX35" fmla="*/ 96087 w 137248"/>
              <a:gd name="connsiteY35" fmla="*/ 109794 h 315665"/>
              <a:gd name="connsiteX36" fmla="*/ 96087 w 137248"/>
              <a:gd name="connsiteY36" fmla="*/ 301941 h 315665"/>
              <a:gd name="connsiteX37" fmla="*/ 75486 w 137248"/>
              <a:gd name="connsiteY37" fmla="*/ 301941 h 315665"/>
              <a:gd name="connsiteX38" fmla="*/ 75486 w 137248"/>
              <a:gd name="connsiteY38" fmla="*/ 192142 h 315665"/>
              <a:gd name="connsiteX39" fmla="*/ 68624 w 137248"/>
              <a:gd name="connsiteY39" fmla="*/ 185280 h 315665"/>
              <a:gd name="connsiteX40" fmla="*/ 61762 w 137248"/>
              <a:gd name="connsiteY40" fmla="*/ 192142 h 315665"/>
              <a:gd name="connsiteX41" fmla="*/ 61762 w 137248"/>
              <a:gd name="connsiteY41" fmla="*/ 301941 h 315665"/>
              <a:gd name="connsiteX42" fmla="*/ 41174 w 137248"/>
              <a:gd name="connsiteY42" fmla="*/ 301941 h 315665"/>
              <a:gd name="connsiteX43" fmla="*/ 41174 w 137248"/>
              <a:gd name="connsiteY43" fmla="*/ 109794 h 315665"/>
              <a:gd name="connsiteX44" fmla="*/ 34312 w 137248"/>
              <a:gd name="connsiteY44" fmla="*/ 102931 h 315665"/>
              <a:gd name="connsiteX45" fmla="*/ 27450 w 137248"/>
              <a:gd name="connsiteY45" fmla="*/ 109794 h 315665"/>
              <a:gd name="connsiteX46" fmla="*/ 27450 w 137248"/>
              <a:gd name="connsiteY46" fmla="*/ 171555 h 315665"/>
              <a:gd name="connsiteX47" fmla="*/ 20587 w 137248"/>
              <a:gd name="connsiteY47" fmla="*/ 178418 h 315665"/>
              <a:gd name="connsiteX48" fmla="*/ 13725 w 137248"/>
              <a:gd name="connsiteY48" fmla="*/ 171555 h 315665"/>
              <a:gd name="connsiteX49" fmla="*/ 13725 w 137248"/>
              <a:gd name="connsiteY49" fmla="*/ 102931 h 315665"/>
              <a:gd name="connsiteX50" fmla="*/ 34312 w 137248"/>
              <a:gd name="connsiteY50" fmla="*/ 82344 h 315665"/>
              <a:gd name="connsiteX51" fmla="*/ 48037 w 137248"/>
              <a:gd name="connsiteY51" fmla="*/ 82344 h 315665"/>
              <a:gd name="connsiteX52" fmla="*/ 61762 w 137248"/>
              <a:gd name="connsiteY52" fmla="*/ 68619 h 315665"/>
              <a:gd name="connsiteX53" fmla="*/ 61762 w 137248"/>
              <a:gd name="connsiteY53" fmla="*/ 58051 h 315665"/>
              <a:gd name="connsiteX54" fmla="*/ 58330 w 137248"/>
              <a:gd name="connsiteY54" fmla="*/ 52094 h 315665"/>
              <a:gd name="connsiteX55" fmla="*/ 48723 w 137248"/>
              <a:gd name="connsiteY55" fmla="*/ 28989 h 315665"/>
              <a:gd name="connsiteX56" fmla="*/ 63546 w 137248"/>
              <a:gd name="connsiteY56" fmla="*/ 14358 h 315665"/>
              <a:gd name="connsiteX57" fmla="*/ 81361 w 137248"/>
              <a:gd name="connsiteY57" fmla="*/ 18139 h 31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248" h="315665">
                <a:moveTo>
                  <a:pt x="60327" y="997"/>
                </a:moveTo>
                <a:cubicBezTo>
                  <a:pt x="48020" y="3925"/>
                  <a:pt x="38375" y="13478"/>
                  <a:pt x="35328" y="25756"/>
                </a:cubicBezTo>
                <a:cubicBezTo>
                  <a:pt x="31881" y="39223"/>
                  <a:pt x="36899" y="53439"/>
                  <a:pt x="48037" y="61757"/>
                </a:cubicBezTo>
                <a:lnTo>
                  <a:pt x="48037" y="68619"/>
                </a:lnTo>
                <a:lnTo>
                  <a:pt x="34312" y="68619"/>
                </a:lnTo>
                <a:cubicBezTo>
                  <a:pt x="15371" y="68642"/>
                  <a:pt x="23" y="83990"/>
                  <a:pt x="0" y="102931"/>
                </a:cubicBezTo>
                <a:lnTo>
                  <a:pt x="0" y="171555"/>
                </a:lnTo>
                <a:cubicBezTo>
                  <a:pt x="0" y="182926"/>
                  <a:pt x="9217" y="192142"/>
                  <a:pt x="20587" y="192142"/>
                </a:cubicBezTo>
                <a:cubicBezTo>
                  <a:pt x="22930" y="192120"/>
                  <a:pt x="25252" y="191692"/>
                  <a:pt x="27450" y="190880"/>
                </a:cubicBezTo>
                <a:lnTo>
                  <a:pt x="27450" y="308803"/>
                </a:lnTo>
                <a:cubicBezTo>
                  <a:pt x="27450" y="312593"/>
                  <a:pt x="30522" y="315666"/>
                  <a:pt x="34312" y="315666"/>
                </a:cubicBezTo>
                <a:lnTo>
                  <a:pt x="102936" y="315666"/>
                </a:lnTo>
                <a:cubicBezTo>
                  <a:pt x="106726" y="315666"/>
                  <a:pt x="109799" y="312593"/>
                  <a:pt x="109799" y="308803"/>
                </a:cubicBezTo>
                <a:lnTo>
                  <a:pt x="109799" y="190880"/>
                </a:lnTo>
                <a:cubicBezTo>
                  <a:pt x="111997" y="191692"/>
                  <a:pt x="114318" y="192120"/>
                  <a:pt x="116661" y="192142"/>
                </a:cubicBezTo>
                <a:cubicBezTo>
                  <a:pt x="128031" y="192142"/>
                  <a:pt x="137248" y="182926"/>
                  <a:pt x="137248" y="171555"/>
                </a:cubicBezTo>
                <a:lnTo>
                  <a:pt x="137248" y="102931"/>
                </a:lnTo>
                <a:cubicBezTo>
                  <a:pt x="137225" y="83990"/>
                  <a:pt x="121877" y="68642"/>
                  <a:pt x="102936" y="68619"/>
                </a:cubicBezTo>
                <a:lnTo>
                  <a:pt x="89211" y="68619"/>
                </a:lnTo>
                <a:lnTo>
                  <a:pt x="89211" y="61757"/>
                </a:lnTo>
                <a:cubicBezTo>
                  <a:pt x="104368" y="50382"/>
                  <a:pt x="107433" y="28874"/>
                  <a:pt x="96059" y="13718"/>
                </a:cubicBezTo>
                <a:cubicBezTo>
                  <a:pt x="87782" y="2689"/>
                  <a:pt x="73708" y="-2313"/>
                  <a:pt x="60327" y="1018"/>
                </a:cubicBezTo>
                <a:close/>
                <a:moveTo>
                  <a:pt x="81361" y="18153"/>
                </a:moveTo>
                <a:cubicBezTo>
                  <a:pt x="90283" y="25201"/>
                  <a:pt x="91803" y="38147"/>
                  <a:pt x="84755" y="47069"/>
                </a:cubicBezTo>
                <a:cubicBezTo>
                  <a:pt x="83148" y="49102"/>
                  <a:pt x="81173" y="50815"/>
                  <a:pt x="78931" y="52115"/>
                </a:cubicBezTo>
                <a:cubicBezTo>
                  <a:pt x="76806" y="53342"/>
                  <a:pt x="75498" y="55611"/>
                  <a:pt x="75500" y="58065"/>
                </a:cubicBezTo>
                <a:lnTo>
                  <a:pt x="75500" y="68619"/>
                </a:lnTo>
                <a:cubicBezTo>
                  <a:pt x="75500" y="76199"/>
                  <a:pt x="81645" y="82344"/>
                  <a:pt x="89225" y="82344"/>
                </a:cubicBezTo>
                <a:lnTo>
                  <a:pt x="102950" y="82344"/>
                </a:lnTo>
                <a:cubicBezTo>
                  <a:pt x="114320" y="82344"/>
                  <a:pt x="123537" y="91561"/>
                  <a:pt x="123537" y="102931"/>
                </a:cubicBezTo>
                <a:lnTo>
                  <a:pt x="123537" y="171555"/>
                </a:lnTo>
                <a:cubicBezTo>
                  <a:pt x="123537" y="175345"/>
                  <a:pt x="120465" y="178418"/>
                  <a:pt x="116675" y="178418"/>
                </a:cubicBezTo>
                <a:cubicBezTo>
                  <a:pt x="112885" y="178418"/>
                  <a:pt x="109812" y="175345"/>
                  <a:pt x="109812" y="171555"/>
                </a:cubicBezTo>
                <a:lnTo>
                  <a:pt x="109812" y="109794"/>
                </a:lnTo>
                <a:cubicBezTo>
                  <a:pt x="109812" y="106003"/>
                  <a:pt x="106740" y="102931"/>
                  <a:pt x="102950" y="102931"/>
                </a:cubicBezTo>
                <a:cubicBezTo>
                  <a:pt x="99160" y="102931"/>
                  <a:pt x="96087" y="106003"/>
                  <a:pt x="96087" y="109794"/>
                </a:cubicBezTo>
                <a:lnTo>
                  <a:pt x="96087" y="301941"/>
                </a:lnTo>
                <a:lnTo>
                  <a:pt x="75486" y="301941"/>
                </a:lnTo>
                <a:lnTo>
                  <a:pt x="75486" y="192142"/>
                </a:lnTo>
                <a:cubicBezTo>
                  <a:pt x="75486" y="188352"/>
                  <a:pt x="72414" y="185280"/>
                  <a:pt x="68624" y="185280"/>
                </a:cubicBezTo>
                <a:cubicBezTo>
                  <a:pt x="64834" y="185280"/>
                  <a:pt x="61762" y="188352"/>
                  <a:pt x="61762" y="192142"/>
                </a:cubicBezTo>
                <a:lnTo>
                  <a:pt x="61762" y="301941"/>
                </a:lnTo>
                <a:lnTo>
                  <a:pt x="41174" y="301941"/>
                </a:lnTo>
                <a:lnTo>
                  <a:pt x="41174" y="109794"/>
                </a:lnTo>
                <a:cubicBezTo>
                  <a:pt x="41174" y="106003"/>
                  <a:pt x="38102" y="102931"/>
                  <a:pt x="34312" y="102931"/>
                </a:cubicBezTo>
                <a:cubicBezTo>
                  <a:pt x="30522" y="102931"/>
                  <a:pt x="27450" y="106003"/>
                  <a:pt x="27450" y="109794"/>
                </a:cubicBezTo>
                <a:lnTo>
                  <a:pt x="27450" y="171555"/>
                </a:lnTo>
                <a:cubicBezTo>
                  <a:pt x="27450" y="175345"/>
                  <a:pt x="24377" y="178418"/>
                  <a:pt x="20587" y="178418"/>
                </a:cubicBezTo>
                <a:cubicBezTo>
                  <a:pt x="16797" y="178418"/>
                  <a:pt x="13725" y="175345"/>
                  <a:pt x="13725" y="171555"/>
                </a:cubicBezTo>
                <a:lnTo>
                  <a:pt x="13725" y="102931"/>
                </a:lnTo>
                <a:cubicBezTo>
                  <a:pt x="13725" y="91561"/>
                  <a:pt x="22942" y="82344"/>
                  <a:pt x="34312" y="82344"/>
                </a:cubicBezTo>
                <a:lnTo>
                  <a:pt x="48037" y="82344"/>
                </a:lnTo>
                <a:cubicBezTo>
                  <a:pt x="55617" y="82344"/>
                  <a:pt x="61762" y="76199"/>
                  <a:pt x="61762" y="68619"/>
                </a:cubicBezTo>
                <a:lnTo>
                  <a:pt x="61762" y="58051"/>
                </a:lnTo>
                <a:cubicBezTo>
                  <a:pt x="61766" y="55594"/>
                  <a:pt x="60458" y="53323"/>
                  <a:pt x="58330" y="52094"/>
                </a:cubicBezTo>
                <a:cubicBezTo>
                  <a:pt x="50297" y="47429"/>
                  <a:pt x="46365" y="37975"/>
                  <a:pt x="48723" y="28989"/>
                </a:cubicBezTo>
                <a:cubicBezTo>
                  <a:pt x="50588" y="21752"/>
                  <a:pt x="56285" y="16129"/>
                  <a:pt x="63546" y="14358"/>
                </a:cubicBezTo>
                <a:cubicBezTo>
                  <a:pt x="69749" y="12769"/>
                  <a:pt x="76338" y="14167"/>
                  <a:pt x="81361" y="18139"/>
                </a:cubicBezTo>
                <a:close/>
              </a:path>
            </a:pathLst>
          </a:custGeom>
          <a:solidFill>
            <a:schemeClr val="bg1"/>
          </a:solidFill>
          <a:ln w="6846" cap="flat">
            <a:noFill/>
            <a:prstDash val="solid"/>
            <a:miter/>
          </a:ln>
        </p:spPr>
        <p:txBody>
          <a:bodyPr rtlCol="0" anchor="ctr"/>
          <a:lstStyle/>
          <a:p>
            <a:endParaRPr lang="en-US"/>
          </a:p>
        </p:txBody>
      </p:sp>
      <p:sp>
        <p:nvSpPr>
          <p:cNvPr id="251" name="TextBox 250"/>
          <p:cNvSpPr txBox="1"/>
          <p:nvPr/>
        </p:nvSpPr>
        <p:spPr>
          <a:xfrm>
            <a:off x="3076052" y="1572549"/>
            <a:ext cx="1344508" cy="461665"/>
          </a:xfrm>
          <a:prstGeom prst="rect">
            <a:avLst/>
          </a:prstGeom>
          <a:noFill/>
        </p:spPr>
        <p:txBody>
          <a:bodyPr wrap="square" rtlCol="0">
            <a:spAutoFit/>
          </a:bodyPr>
          <a:lstStyle/>
          <a:p>
            <a:pPr algn="ctr"/>
            <a:r>
              <a:rPr lang="uk-UA" sz="600" b="1" dirty="0">
                <a:solidFill>
                  <a:schemeClr val="bg1"/>
                </a:solidFill>
                <a:latin typeface="Arial" panose="020B0604020202020204" pitchFamily="34" charset="0"/>
                <a:cs typeface="Arial" panose="020B0604020202020204" pitchFamily="34" charset="0"/>
              </a:rPr>
              <a:t>КІЛЬКІСТЬ ЗАРЕЄСТРОВАНИХ БЕЗРОБІТНИХ ПО МІСТУ</a:t>
            </a:r>
          </a:p>
          <a:p>
            <a:pPr algn="ctr"/>
            <a:r>
              <a:rPr lang="uk-UA" sz="600" b="1" dirty="0" smtClean="0">
                <a:solidFill>
                  <a:schemeClr val="bg1"/>
                </a:solidFill>
                <a:latin typeface="Arial" panose="020B0604020202020204" pitchFamily="34" charset="0"/>
                <a:cs typeface="Arial" panose="020B0604020202020204" pitchFamily="34" charset="0"/>
              </a:rPr>
              <a:t>(станом на 01.10.2021)</a:t>
            </a:r>
            <a:endParaRPr lang="ru-RU" sz="6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3634055" y="1935730"/>
            <a:ext cx="583814" cy="338554"/>
          </a:xfrm>
          <a:prstGeom prst="rect">
            <a:avLst/>
          </a:prstGeom>
          <a:noFill/>
        </p:spPr>
        <p:txBody>
          <a:bodyPr wrap="none" rtlCol="0">
            <a:spAutoFit/>
          </a:bodyPr>
          <a:lstStyle/>
          <a:p>
            <a:r>
              <a:rPr lang="uk-UA" sz="1600" b="1" dirty="0" smtClean="0">
                <a:solidFill>
                  <a:schemeClr val="bg1"/>
                </a:solidFill>
                <a:latin typeface="Arial" panose="020B0604020202020204" pitchFamily="34" charset="0"/>
                <a:cs typeface="Arial" panose="020B0604020202020204" pitchFamily="34" charset="0"/>
              </a:rPr>
              <a:t>8,05</a:t>
            </a:r>
            <a:endParaRPr lang="uk-UA" sz="1600" b="1" dirty="0">
              <a:solidFill>
                <a:schemeClr val="bg1"/>
              </a:solidFill>
              <a:latin typeface="Arial" panose="020B0604020202020204" pitchFamily="34" charset="0"/>
              <a:cs typeface="Arial" panose="020B0604020202020204" pitchFamily="34" charset="0"/>
            </a:endParaRPr>
          </a:p>
        </p:txBody>
      </p:sp>
      <p:sp>
        <p:nvSpPr>
          <p:cNvPr id="255" name="Стрелка вниз 254"/>
          <p:cNvSpPr/>
          <p:nvPr/>
        </p:nvSpPr>
        <p:spPr>
          <a:xfrm rot="10800000">
            <a:off x="3525540" y="1997769"/>
            <a:ext cx="179743" cy="347719"/>
          </a:xfrm>
          <a:prstGeom prst="downArrow">
            <a:avLst>
              <a:gd name="adj1" fmla="val 37806"/>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bg1"/>
              </a:solidFill>
              <a:latin typeface="Arial" panose="020B0604020202020204" pitchFamily="34" charset="0"/>
              <a:cs typeface="Arial" panose="020B0604020202020204" pitchFamily="34" charset="0"/>
            </a:endParaRPr>
          </a:p>
        </p:txBody>
      </p:sp>
      <p:sp>
        <p:nvSpPr>
          <p:cNvPr id="258" name="TextBox 257"/>
          <p:cNvSpPr txBox="1"/>
          <p:nvPr/>
        </p:nvSpPr>
        <p:spPr>
          <a:xfrm>
            <a:off x="3181806" y="3526481"/>
            <a:ext cx="751344" cy="200055"/>
          </a:xfrm>
          <a:prstGeom prst="rect">
            <a:avLst/>
          </a:prstGeom>
          <a:noFill/>
        </p:spPr>
        <p:txBody>
          <a:bodyPr wrap="square" rtlCol="0">
            <a:spAutoFit/>
          </a:bodyPr>
          <a:lstStyle/>
          <a:p>
            <a:pPr algn="ctr"/>
            <a:r>
              <a:rPr lang="uk-UA" sz="700" b="1" dirty="0">
                <a:solidFill>
                  <a:schemeClr val="bg1"/>
                </a:solidFill>
                <a:latin typeface="Arial" panose="020B0604020202020204" pitchFamily="34" charset="0"/>
                <a:cs typeface="Arial" panose="020B0604020202020204" pitchFamily="34" charset="0"/>
              </a:rPr>
              <a:t>МЛН ГРН.</a:t>
            </a:r>
            <a:endParaRPr lang="ru-RU" sz="700" b="1" dirty="0">
              <a:solidFill>
                <a:schemeClr val="bg1"/>
              </a:solidFill>
              <a:latin typeface="Arial" panose="020B0604020202020204" pitchFamily="34" charset="0"/>
              <a:cs typeface="Arial" panose="020B0604020202020204" pitchFamily="34" charset="0"/>
            </a:endParaRPr>
          </a:p>
        </p:txBody>
      </p:sp>
      <p:sp>
        <p:nvSpPr>
          <p:cNvPr id="260" name="TextBox 259"/>
          <p:cNvSpPr txBox="1"/>
          <p:nvPr/>
        </p:nvSpPr>
        <p:spPr>
          <a:xfrm>
            <a:off x="2503070" y="2803498"/>
            <a:ext cx="1612888" cy="523220"/>
          </a:xfrm>
          <a:prstGeom prst="rect">
            <a:avLst/>
          </a:prstGeom>
          <a:noFill/>
        </p:spPr>
        <p:txBody>
          <a:bodyPr wrap="square" rtlCol="0">
            <a:spAutoFit/>
          </a:bodyPr>
          <a:lstStyle/>
          <a:p>
            <a:pPr algn="ctr"/>
            <a:r>
              <a:rPr lang="uk-UA" sz="700" b="1" dirty="0">
                <a:solidFill>
                  <a:schemeClr val="bg1"/>
                </a:solidFill>
                <a:latin typeface="Arial" panose="020B0604020202020204" pitchFamily="34" charset="0"/>
                <a:cs typeface="Arial" panose="020B0604020202020204" pitchFamily="34" charset="0"/>
              </a:rPr>
              <a:t>ОБСЯГ ДОХОДІВ </a:t>
            </a:r>
          </a:p>
          <a:p>
            <a:pPr algn="ctr"/>
            <a:r>
              <a:rPr lang="uk-UA" sz="700" b="1" dirty="0">
                <a:solidFill>
                  <a:schemeClr val="bg1"/>
                </a:solidFill>
                <a:latin typeface="Arial" panose="020B0604020202020204" pitchFamily="34" charset="0"/>
                <a:cs typeface="Arial" panose="020B0604020202020204" pitchFamily="34" charset="0"/>
              </a:rPr>
              <a:t>БЮДЖЕТУ</a:t>
            </a:r>
          </a:p>
          <a:p>
            <a:pPr algn="ctr"/>
            <a:r>
              <a:rPr lang="uk-UA" sz="700" b="1" dirty="0">
                <a:solidFill>
                  <a:schemeClr val="bg1"/>
                </a:solidFill>
                <a:latin typeface="Arial" panose="020B0604020202020204" pitchFamily="34" charset="0"/>
                <a:cs typeface="Arial" panose="020B0604020202020204" pitchFamily="34" charset="0"/>
              </a:rPr>
              <a:t>(СІЧЕНЬ-ЧЕРВЕНЬ </a:t>
            </a:r>
          </a:p>
          <a:p>
            <a:pPr algn="ctr"/>
            <a:r>
              <a:rPr lang="uk-UA" sz="700" b="1" dirty="0">
                <a:solidFill>
                  <a:schemeClr val="bg1"/>
                </a:solidFill>
                <a:latin typeface="Arial" panose="020B0604020202020204" pitchFamily="34" charset="0"/>
                <a:cs typeface="Arial" panose="020B0604020202020204" pitchFamily="34" charset="0"/>
              </a:rPr>
              <a:t>2021 Р.)</a:t>
            </a:r>
            <a:endParaRPr lang="ru-RU" sz="7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168922" y="3267761"/>
            <a:ext cx="967641" cy="338554"/>
          </a:xfrm>
          <a:prstGeom prst="rect">
            <a:avLst/>
          </a:prstGeom>
          <a:noFill/>
        </p:spPr>
        <p:txBody>
          <a:bodyPr wrap="square" rtlCol="0">
            <a:spAutoFit/>
          </a:bodyPr>
          <a:lstStyle/>
          <a:p>
            <a:r>
              <a:rPr lang="uk-UA" sz="1600" b="1" dirty="0">
                <a:solidFill>
                  <a:schemeClr val="bg1"/>
                </a:solidFill>
                <a:latin typeface="Arial" panose="020B0604020202020204" pitchFamily="34" charset="0"/>
                <a:cs typeface="Arial" panose="020B0604020202020204" pitchFamily="34" charset="0"/>
              </a:rPr>
              <a:t>2239,6</a:t>
            </a:r>
          </a:p>
        </p:txBody>
      </p:sp>
      <p:grpSp>
        <p:nvGrpSpPr>
          <p:cNvPr id="14" name="Группа 13"/>
          <p:cNvGrpSpPr/>
          <p:nvPr/>
        </p:nvGrpSpPr>
        <p:grpSpPr>
          <a:xfrm>
            <a:off x="3284505" y="3894895"/>
            <a:ext cx="313805" cy="310360"/>
            <a:chOff x="6954402" y="1419418"/>
            <a:chExt cx="473728" cy="468527"/>
          </a:xfrm>
        </p:grpSpPr>
        <p:sp>
          <p:nvSpPr>
            <p:cNvPr id="263" name="Freeform: Shape 155">
              <a:extLst>
                <a:ext uri="{FF2B5EF4-FFF2-40B4-BE49-F238E27FC236}">
                  <a16:creationId xmlns:a16="http://schemas.microsoft.com/office/drawing/2014/main" id="{1095C9AB-8E29-BD45-80FB-03F95D151BF2}"/>
                </a:ext>
              </a:extLst>
            </p:cNvPr>
            <p:cNvSpPr/>
            <p:nvPr/>
          </p:nvSpPr>
          <p:spPr>
            <a:xfrm>
              <a:off x="6954402" y="1419418"/>
              <a:ext cx="473728" cy="468527"/>
            </a:xfrm>
            <a:custGeom>
              <a:avLst/>
              <a:gdLst>
                <a:gd name="connsiteX0" fmla="*/ 6482597 w 6486491"/>
                <a:gd name="connsiteY0" fmla="*/ 3025539 h 6408062"/>
                <a:gd name="connsiteX1" fmla="*/ 6357845 w 6486491"/>
                <a:gd name="connsiteY1" fmla="*/ 2316565 h 6408062"/>
                <a:gd name="connsiteX2" fmla="*/ 6065813 w 6486491"/>
                <a:gd name="connsiteY2" fmla="*/ 2111675 h 6408062"/>
                <a:gd name="connsiteX3" fmla="*/ 5268413 w 6486491"/>
                <a:gd name="connsiteY3" fmla="*/ 2252551 h 6408062"/>
                <a:gd name="connsiteX4" fmla="*/ 5102475 w 6486491"/>
                <a:gd name="connsiteY4" fmla="*/ 1965163 h 6408062"/>
                <a:gd name="connsiteX5" fmla="*/ 5623145 w 6486491"/>
                <a:gd name="connsiteY5" fmla="*/ 1343460 h 6408062"/>
                <a:gd name="connsiteX6" fmla="*/ 5592106 w 6486491"/>
                <a:gd name="connsiteY6" fmla="*/ 987587 h 6408062"/>
                <a:gd name="connsiteX7" fmla="*/ 5041702 w 6486491"/>
                <a:gd name="connsiteY7" fmla="*/ 524859 h 6408062"/>
                <a:gd name="connsiteX8" fmla="*/ 4686526 w 6486491"/>
                <a:gd name="connsiteY8" fmla="*/ 555998 h 6408062"/>
                <a:gd name="connsiteX9" fmla="*/ 4166109 w 6486491"/>
                <a:gd name="connsiteY9" fmla="*/ 1177448 h 6408062"/>
                <a:gd name="connsiteX10" fmla="*/ 3854579 w 6486491"/>
                <a:gd name="connsiteY10" fmla="*/ 1063849 h 6408062"/>
                <a:gd name="connsiteX11" fmla="*/ 3854579 w 6486491"/>
                <a:gd name="connsiteY11" fmla="*/ 252586 h 6408062"/>
                <a:gd name="connsiteX12" fmla="*/ 3602479 w 6486491"/>
                <a:gd name="connsiteY12" fmla="*/ 0 h 6408062"/>
                <a:gd name="connsiteX13" fmla="*/ 2884020 w 6486491"/>
                <a:gd name="connsiteY13" fmla="*/ 0 h 6408062"/>
                <a:gd name="connsiteX14" fmla="*/ 2631920 w 6486491"/>
                <a:gd name="connsiteY14" fmla="*/ 252586 h 6408062"/>
                <a:gd name="connsiteX15" fmla="*/ 2631920 w 6486491"/>
                <a:gd name="connsiteY15" fmla="*/ 1063849 h 6408062"/>
                <a:gd name="connsiteX16" fmla="*/ 2320389 w 6486491"/>
                <a:gd name="connsiteY16" fmla="*/ 1177448 h 6408062"/>
                <a:gd name="connsiteX17" fmla="*/ 1799972 w 6486491"/>
                <a:gd name="connsiteY17" fmla="*/ 555998 h 6408062"/>
                <a:gd name="connsiteX18" fmla="*/ 1444797 w 6486491"/>
                <a:gd name="connsiteY18" fmla="*/ 524859 h 6408062"/>
                <a:gd name="connsiteX19" fmla="*/ 894389 w 6486491"/>
                <a:gd name="connsiteY19" fmla="*/ 987587 h 6408062"/>
                <a:gd name="connsiteX20" fmla="*/ 863358 w 6486491"/>
                <a:gd name="connsiteY20" fmla="*/ 1343460 h 6408062"/>
                <a:gd name="connsiteX21" fmla="*/ 1383973 w 6486491"/>
                <a:gd name="connsiteY21" fmla="*/ 1965163 h 6408062"/>
                <a:gd name="connsiteX22" fmla="*/ 1218090 w 6486491"/>
                <a:gd name="connsiteY22" fmla="*/ 2252551 h 6408062"/>
                <a:gd name="connsiteX23" fmla="*/ 420686 w 6486491"/>
                <a:gd name="connsiteY23" fmla="*/ 2111675 h 6408062"/>
                <a:gd name="connsiteX24" fmla="*/ 128657 w 6486491"/>
                <a:gd name="connsiteY24" fmla="*/ 2316565 h 6408062"/>
                <a:gd name="connsiteX25" fmla="*/ 3896 w 6486491"/>
                <a:gd name="connsiteY25" fmla="*/ 3025488 h 6408062"/>
                <a:gd name="connsiteX26" fmla="*/ 208332 w 6486491"/>
                <a:gd name="connsiteY26" fmla="*/ 3318131 h 6408062"/>
                <a:gd name="connsiteX27" fmla="*/ 1006133 w 6486491"/>
                <a:gd name="connsiteY27" fmla="*/ 3459108 h 6408062"/>
                <a:gd name="connsiteX28" fmla="*/ 1063242 w 6486491"/>
                <a:gd name="connsiteY28" fmla="*/ 3786125 h 6408062"/>
                <a:gd name="connsiteX29" fmla="*/ 362092 w 6486491"/>
                <a:gd name="connsiteY29" fmla="*/ 4191730 h 6408062"/>
                <a:gd name="connsiteX30" fmla="*/ 269797 w 6486491"/>
                <a:gd name="connsiteY30" fmla="*/ 4536734 h 6408062"/>
                <a:gd name="connsiteX31" fmla="*/ 629031 w 6486491"/>
                <a:gd name="connsiteY31" fmla="*/ 5160228 h 6408062"/>
                <a:gd name="connsiteX32" fmla="*/ 973420 w 6486491"/>
                <a:gd name="connsiteY32" fmla="*/ 5252651 h 6408062"/>
                <a:gd name="connsiteX33" fmla="*/ 1675018 w 6486491"/>
                <a:gd name="connsiteY33" fmla="*/ 4846793 h 6408062"/>
                <a:gd name="connsiteX34" fmla="*/ 1928638 w 6486491"/>
                <a:gd name="connsiteY34" fmla="*/ 5060264 h 6408062"/>
                <a:gd name="connsiteX35" fmla="*/ 1651605 w 6486491"/>
                <a:gd name="connsiteY35" fmla="*/ 5822881 h 6408062"/>
                <a:gd name="connsiteX36" fmla="*/ 1802303 w 6486491"/>
                <a:gd name="connsiteY36" fmla="*/ 6146624 h 6408062"/>
                <a:gd name="connsiteX37" fmla="*/ 2477472 w 6486491"/>
                <a:gd name="connsiteY37" fmla="*/ 6392807 h 6408062"/>
                <a:gd name="connsiteX38" fmla="*/ 2800582 w 6486491"/>
                <a:gd name="connsiteY38" fmla="*/ 6241878 h 6408062"/>
                <a:gd name="connsiteX39" fmla="*/ 3077615 w 6486491"/>
                <a:gd name="connsiteY39" fmla="*/ 5479159 h 6408062"/>
                <a:gd name="connsiteX40" fmla="*/ 3408833 w 6486491"/>
                <a:gd name="connsiteY40" fmla="*/ 5479159 h 6408062"/>
                <a:gd name="connsiteX41" fmla="*/ 3685917 w 6486491"/>
                <a:gd name="connsiteY41" fmla="*/ 6241878 h 6408062"/>
                <a:gd name="connsiteX42" fmla="*/ 4009027 w 6486491"/>
                <a:gd name="connsiteY42" fmla="*/ 6392807 h 6408062"/>
                <a:gd name="connsiteX43" fmla="*/ 4684196 w 6486491"/>
                <a:gd name="connsiteY43" fmla="*/ 6146624 h 6408062"/>
                <a:gd name="connsiteX44" fmla="*/ 4834893 w 6486491"/>
                <a:gd name="connsiteY44" fmla="*/ 5822881 h 6408062"/>
                <a:gd name="connsiteX45" fmla="*/ 4557860 w 6486491"/>
                <a:gd name="connsiteY45" fmla="*/ 5060264 h 6408062"/>
                <a:gd name="connsiteX46" fmla="*/ 4811430 w 6486491"/>
                <a:gd name="connsiteY46" fmla="*/ 4846793 h 6408062"/>
                <a:gd name="connsiteX47" fmla="*/ 5513077 w 6486491"/>
                <a:gd name="connsiteY47" fmla="*/ 5252651 h 6408062"/>
                <a:gd name="connsiteX48" fmla="*/ 5857420 w 6486491"/>
                <a:gd name="connsiteY48" fmla="*/ 5160228 h 6408062"/>
                <a:gd name="connsiteX49" fmla="*/ 6216650 w 6486491"/>
                <a:gd name="connsiteY49" fmla="*/ 4536734 h 6408062"/>
                <a:gd name="connsiteX50" fmla="*/ 6124407 w 6486491"/>
                <a:gd name="connsiteY50" fmla="*/ 4191730 h 6408062"/>
                <a:gd name="connsiteX51" fmla="*/ 5423203 w 6486491"/>
                <a:gd name="connsiteY51" fmla="*/ 3786125 h 6408062"/>
                <a:gd name="connsiteX52" fmla="*/ 5480366 w 6486491"/>
                <a:gd name="connsiteY52" fmla="*/ 3459108 h 6408062"/>
                <a:gd name="connsiteX53" fmla="*/ 6278120 w 6486491"/>
                <a:gd name="connsiteY53" fmla="*/ 3318131 h 6408062"/>
                <a:gd name="connsiteX54" fmla="*/ 6482597 w 6486491"/>
                <a:gd name="connsiteY54" fmla="*/ 3025539 h 6408062"/>
                <a:gd name="connsiteX55" fmla="*/ 6244610 w 6486491"/>
                <a:gd name="connsiteY55" fmla="*/ 3127533 h 6408062"/>
                <a:gd name="connsiteX56" fmla="*/ 5373566 w 6486491"/>
                <a:gd name="connsiteY56" fmla="*/ 3281445 h 6408062"/>
                <a:gd name="connsiteX57" fmla="*/ 5293941 w 6486491"/>
                <a:gd name="connsiteY57" fmla="*/ 3370353 h 6408062"/>
                <a:gd name="connsiteX58" fmla="*/ 5217877 w 6486491"/>
                <a:gd name="connsiteY58" fmla="*/ 3805801 h 6408062"/>
                <a:gd name="connsiteX59" fmla="*/ 5262320 w 6486491"/>
                <a:gd name="connsiteY59" fmla="*/ 3916478 h 6408062"/>
                <a:gd name="connsiteX60" fmla="*/ 6027856 w 6486491"/>
                <a:gd name="connsiteY60" fmla="*/ 4359326 h 6408062"/>
                <a:gd name="connsiteX61" fmla="*/ 6049432 w 6486491"/>
                <a:gd name="connsiteY61" fmla="*/ 4439995 h 6408062"/>
                <a:gd name="connsiteX62" fmla="*/ 5690202 w 6486491"/>
                <a:gd name="connsiteY62" fmla="*/ 5063437 h 6408062"/>
                <a:gd name="connsiteX63" fmla="*/ 5609627 w 6486491"/>
                <a:gd name="connsiteY63" fmla="*/ 5085106 h 6408062"/>
                <a:gd name="connsiteX64" fmla="*/ 4843647 w 6486491"/>
                <a:gd name="connsiteY64" fmla="*/ 4641966 h 6408062"/>
                <a:gd name="connsiteX65" fmla="*/ 4725724 w 6486491"/>
                <a:gd name="connsiteY65" fmla="*/ 4658721 h 6408062"/>
                <a:gd name="connsiteX66" fmla="*/ 4387868 w 6486491"/>
                <a:gd name="connsiteY66" fmla="*/ 4943088 h 6408062"/>
                <a:gd name="connsiteX67" fmla="*/ 4350950 w 6486491"/>
                <a:gd name="connsiteY67" fmla="*/ 5056545 h 6408062"/>
                <a:gd name="connsiteX68" fmla="*/ 4653372 w 6486491"/>
                <a:gd name="connsiteY68" fmla="*/ 5889029 h 6408062"/>
                <a:gd name="connsiteX69" fmla="*/ 4618127 w 6486491"/>
                <a:gd name="connsiteY69" fmla="*/ 5964747 h 6408062"/>
                <a:gd name="connsiteX70" fmla="*/ 3943009 w 6486491"/>
                <a:gd name="connsiteY70" fmla="*/ 6210981 h 6408062"/>
                <a:gd name="connsiteX71" fmla="*/ 3867450 w 6486491"/>
                <a:gd name="connsiteY71" fmla="*/ 6175680 h 6408062"/>
                <a:gd name="connsiteX72" fmla="*/ 3564978 w 6486491"/>
                <a:gd name="connsiteY72" fmla="*/ 5343044 h 6408062"/>
                <a:gd name="connsiteX73" fmla="*/ 3463968 w 6486491"/>
                <a:gd name="connsiteY73" fmla="*/ 5279917 h 6408062"/>
                <a:gd name="connsiteX74" fmla="*/ 3022581 w 6486491"/>
                <a:gd name="connsiteY74" fmla="*/ 5279917 h 6408062"/>
                <a:gd name="connsiteX75" fmla="*/ 2921571 w 6486491"/>
                <a:gd name="connsiteY75" fmla="*/ 5343044 h 6408062"/>
                <a:gd name="connsiteX76" fmla="*/ 2619098 w 6486491"/>
                <a:gd name="connsiteY76" fmla="*/ 6175680 h 6408062"/>
                <a:gd name="connsiteX77" fmla="*/ 2543541 w 6486491"/>
                <a:gd name="connsiteY77" fmla="*/ 6210981 h 6408062"/>
                <a:gd name="connsiteX78" fmla="*/ 1868372 w 6486491"/>
                <a:gd name="connsiteY78" fmla="*/ 5964747 h 6408062"/>
                <a:gd name="connsiteX79" fmla="*/ 1833127 w 6486491"/>
                <a:gd name="connsiteY79" fmla="*/ 5889079 h 6408062"/>
                <a:gd name="connsiteX80" fmla="*/ 2135599 w 6486491"/>
                <a:gd name="connsiteY80" fmla="*/ 5056545 h 6408062"/>
                <a:gd name="connsiteX81" fmla="*/ 2098682 w 6486491"/>
                <a:gd name="connsiteY81" fmla="*/ 4943088 h 6408062"/>
                <a:gd name="connsiteX82" fmla="*/ 1691095 w 6486491"/>
                <a:gd name="connsiteY82" fmla="*/ 4629018 h 6408062"/>
                <a:gd name="connsiteX83" fmla="*/ 876869 w 6486491"/>
                <a:gd name="connsiteY83" fmla="*/ 5085106 h 6408062"/>
                <a:gd name="connsiteX84" fmla="*/ 796352 w 6486491"/>
                <a:gd name="connsiteY84" fmla="*/ 5063488 h 6408062"/>
                <a:gd name="connsiteX85" fmla="*/ 437116 w 6486491"/>
                <a:gd name="connsiteY85" fmla="*/ 4439995 h 6408062"/>
                <a:gd name="connsiteX86" fmla="*/ 458693 w 6486491"/>
                <a:gd name="connsiteY86" fmla="*/ 4359326 h 6408062"/>
                <a:gd name="connsiteX87" fmla="*/ 1224227 w 6486491"/>
                <a:gd name="connsiteY87" fmla="*/ 3916478 h 6408062"/>
                <a:gd name="connsiteX88" fmla="*/ 1268672 w 6486491"/>
                <a:gd name="connsiteY88" fmla="*/ 3805801 h 6408062"/>
                <a:gd name="connsiteX89" fmla="*/ 1192555 w 6486491"/>
                <a:gd name="connsiteY89" fmla="*/ 3370353 h 6408062"/>
                <a:gd name="connsiteX90" fmla="*/ 1112978 w 6486491"/>
                <a:gd name="connsiteY90" fmla="*/ 3281445 h 6408062"/>
                <a:gd name="connsiteX91" fmla="*/ 241935 w 6486491"/>
                <a:gd name="connsiteY91" fmla="*/ 3127533 h 6408062"/>
                <a:gd name="connsiteX92" fmla="*/ 194129 w 6486491"/>
                <a:gd name="connsiteY92" fmla="*/ 3059101 h 6408062"/>
                <a:gd name="connsiteX93" fmla="*/ 318889 w 6486491"/>
                <a:gd name="connsiteY93" fmla="*/ 2350141 h 6408062"/>
                <a:gd name="connsiteX94" fmla="*/ 387133 w 6486491"/>
                <a:gd name="connsiteY94" fmla="*/ 2302234 h 6408062"/>
                <a:gd name="connsiteX95" fmla="*/ 1257730 w 6486491"/>
                <a:gd name="connsiteY95" fmla="*/ 2456045 h 6408062"/>
                <a:gd name="connsiteX96" fmla="*/ 1362790 w 6486491"/>
                <a:gd name="connsiteY96" fmla="*/ 2399926 h 6408062"/>
                <a:gd name="connsiteX97" fmla="*/ 1583763 w 6486491"/>
                <a:gd name="connsiteY97" fmla="*/ 2017220 h 6408062"/>
                <a:gd name="connsiteX98" fmla="*/ 1579798 w 6486491"/>
                <a:gd name="connsiteY98" fmla="*/ 1897873 h 6408062"/>
                <a:gd name="connsiteX99" fmla="*/ 1011279 w 6486491"/>
                <a:gd name="connsiteY99" fmla="*/ 1219050 h 6408062"/>
                <a:gd name="connsiteX100" fmla="*/ 1018553 w 6486491"/>
                <a:gd name="connsiteY100" fmla="*/ 1135846 h 6408062"/>
                <a:gd name="connsiteX101" fmla="*/ 1568966 w 6486491"/>
                <a:gd name="connsiteY101" fmla="*/ 673117 h 6408062"/>
                <a:gd name="connsiteX102" fmla="*/ 1651998 w 6486491"/>
                <a:gd name="connsiteY102" fmla="*/ 680407 h 6408062"/>
                <a:gd name="connsiteX103" fmla="*/ 2220279 w 6486491"/>
                <a:gd name="connsiteY103" fmla="*/ 1358933 h 6408062"/>
                <a:gd name="connsiteX104" fmla="*/ 2336871 w 6486491"/>
                <a:gd name="connsiteY104" fmla="*/ 1383521 h 6408062"/>
                <a:gd name="connsiteX105" fmla="*/ 2751490 w 6486491"/>
                <a:gd name="connsiteY105" fmla="*/ 1232338 h 6408062"/>
                <a:gd name="connsiteX106" fmla="*/ 2825020 w 6486491"/>
                <a:gd name="connsiteY106" fmla="*/ 1138375 h 6408062"/>
                <a:gd name="connsiteX107" fmla="*/ 2825020 w 6486491"/>
                <a:gd name="connsiteY107" fmla="*/ 252586 h 6408062"/>
                <a:gd name="connsiteX108" fmla="*/ 2883969 w 6486491"/>
                <a:gd name="connsiteY108" fmla="*/ 193531 h 6408062"/>
                <a:gd name="connsiteX109" fmla="*/ 3602479 w 6486491"/>
                <a:gd name="connsiteY109" fmla="*/ 193531 h 6408062"/>
                <a:gd name="connsiteX110" fmla="*/ 3661427 w 6486491"/>
                <a:gd name="connsiteY110" fmla="*/ 252586 h 6408062"/>
                <a:gd name="connsiteX111" fmla="*/ 3661427 w 6486491"/>
                <a:gd name="connsiteY111" fmla="*/ 1138375 h 6408062"/>
                <a:gd name="connsiteX112" fmla="*/ 3735009 w 6486491"/>
                <a:gd name="connsiteY112" fmla="*/ 1232338 h 6408062"/>
                <a:gd name="connsiteX113" fmla="*/ 4149576 w 6486491"/>
                <a:gd name="connsiteY113" fmla="*/ 1383521 h 6408062"/>
                <a:gd name="connsiteX114" fmla="*/ 4266220 w 6486491"/>
                <a:gd name="connsiteY114" fmla="*/ 1358933 h 6408062"/>
                <a:gd name="connsiteX115" fmla="*/ 4834500 w 6486491"/>
                <a:gd name="connsiteY115" fmla="*/ 680358 h 6408062"/>
                <a:gd name="connsiteX116" fmla="*/ 4917533 w 6486491"/>
                <a:gd name="connsiteY116" fmla="*/ 673068 h 6408062"/>
                <a:gd name="connsiteX117" fmla="*/ 5467950 w 6486491"/>
                <a:gd name="connsiteY117" fmla="*/ 1135846 h 6408062"/>
                <a:gd name="connsiteX118" fmla="*/ 5475222 w 6486491"/>
                <a:gd name="connsiteY118" fmla="*/ 1219050 h 6408062"/>
                <a:gd name="connsiteX119" fmla="*/ 4906701 w 6486491"/>
                <a:gd name="connsiteY119" fmla="*/ 1897873 h 6408062"/>
                <a:gd name="connsiteX120" fmla="*/ 4902736 w 6486491"/>
                <a:gd name="connsiteY120" fmla="*/ 2017220 h 6408062"/>
                <a:gd name="connsiteX121" fmla="*/ 5123708 w 6486491"/>
                <a:gd name="connsiteY121" fmla="*/ 2399926 h 6408062"/>
                <a:gd name="connsiteX122" fmla="*/ 5228772 w 6486491"/>
                <a:gd name="connsiteY122" fmla="*/ 2456045 h 6408062"/>
                <a:gd name="connsiteX123" fmla="*/ 6099360 w 6486491"/>
                <a:gd name="connsiteY123" fmla="*/ 2302234 h 6408062"/>
                <a:gd name="connsiteX124" fmla="*/ 6167659 w 6486491"/>
                <a:gd name="connsiteY124" fmla="*/ 2350191 h 6408062"/>
                <a:gd name="connsiteX125" fmla="*/ 6292423 w 6486491"/>
                <a:gd name="connsiteY125" fmla="*/ 3059101 h 6408062"/>
                <a:gd name="connsiteX126" fmla="*/ 6292423 w 6486491"/>
                <a:gd name="connsiteY126" fmla="*/ 3059152 h 6408062"/>
                <a:gd name="connsiteX127" fmla="*/ 6244610 w 6486491"/>
                <a:gd name="connsiteY127" fmla="*/ 3127533 h 64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86491" h="6408062">
                  <a:moveTo>
                    <a:pt x="6482597" y="3025539"/>
                  </a:moveTo>
                  <a:lnTo>
                    <a:pt x="6357845" y="2316565"/>
                  </a:lnTo>
                  <a:cubicBezTo>
                    <a:pt x="6333698" y="2179168"/>
                    <a:pt x="6203195" y="2087430"/>
                    <a:pt x="6065813" y="2111675"/>
                  </a:cubicBezTo>
                  <a:lnTo>
                    <a:pt x="5268413" y="2252551"/>
                  </a:lnTo>
                  <a:cubicBezTo>
                    <a:pt x="5220360" y="2152981"/>
                    <a:pt x="5164781" y="2056787"/>
                    <a:pt x="5102475" y="1965163"/>
                  </a:cubicBezTo>
                  <a:lnTo>
                    <a:pt x="5623145" y="1343460"/>
                  </a:lnTo>
                  <a:cubicBezTo>
                    <a:pt x="5712715" y="1236554"/>
                    <a:pt x="5698855" y="1077385"/>
                    <a:pt x="5592106" y="987587"/>
                  </a:cubicBezTo>
                  <a:lnTo>
                    <a:pt x="5041702" y="524859"/>
                  </a:lnTo>
                  <a:cubicBezTo>
                    <a:pt x="4935206" y="435358"/>
                    <a:pt x="4775906" y="449340"/>
                    <a:pt x="4686526" y="555998"/>
                  </a:cubicBezTo>
                  <a:lnTo>
                    <a:pt x="4166109" y="1177448"/>
                  </a:lnTo>
                  <a:cubicBezTo>
                    <a:pt x="4065302" y="1131979"/>
                    <a:pt x="3960973" y="1093897"/>
                    <a:pt x="3854579" y="1063849"/>
                  </a:cubicBezTo>
                  <a:lnTo>
                    <a:pt x="3854579" y="252586"/>
                  </a:lnTo>
                  <a:cubicBezTo>
                    <a:pt x="3854579" y="113302"/>
                    <a:pt x="3741495" y="0"/>
                    <a:pt x="3602479" y="0"/>
                  </a:cubicBezTo>
                  <a:lnTo>
                    <a:pt x="2884020" y="0"/>
                  </a:lnTo>
                  <a:cubicBezTo>
                    <a:pt x="2745003" y="0"/>
                    <a:pt x="2631920" y="113302"/>
                    <a:pt x="2631920" y="252586"/>
                  </a:cubicBezTo>
                  <a:lnTo>
                    <a:pt x="2631920" y="1063849"/>
                  </a:lnTo>
                  <a:cubicBezTo>
                    <a:pt x="2525525" y="1093897"/>
                    <a:pt x="2421196" y="1131929"/>
                    <a:pt x="2320389" y="1177448"/>
                  </a:cubicBezTo>
                  <a:lnTo>
                    <a:pt x="1799972" y="555998"/>
                  </a:lnTo>
                  <a:cubicBezTo>
                    <a:pt x="1710592" y="449290"/>
                    <a:pt x="1551292" y="435308"/>
                    <a:pt x="1444797" y="524859"/>
                  </a:cubicBezTo>
                  <a:lnTo>
                    <a:pt x="894389" y="987587"/>
                  </a:lnTo>
                  <a:cubicBezTo>
                    <a:pt x="787691" y="1077286"/>
                    <a:pt x="773735" y="1236504"/>
                    <a:pt x="863358" y="1343460"/>
                  </a:cubicBezTo>
                  <a:lnTo>
                    <a:pt x="1383973" y="1965163"/>
                  </a:lnTo>
                  <a:cubicBezTo>
                    <a:pt x="1321718" y="2056787"/>
                    <a:pt x="1266144" y="2152981"/>
                    <a:pt x="1218090" y="2252551"/>
                  </a:cubicBezTo>
                  <a:lnTo>
                    <a:pt x="420686" y="2111675"/>
                  </a:lnTo>
                  <a:cubicBezTo>
                    <a:pt x="283604" y="2087379"/>
                    <a:pt x="152856" y="2178914"/>
                    <a:pt x="128657" y="2316565"/>
                  </a:cubicBezTo>
                  <a:lnTo>
                    <a:pt x="3896" y="3025488"/>
                  </a:lnTo>
                  <a:cubicBezTo>
                    <a:pt x="-20353" y="3162987"/>
                    <a:pt x="71101" y="3293886"/>
                    <a:pt x="208332" y="3318131"/>
                  </a:cubicBezTo>
                  <a:lnTo>
                    <a:pt x="1006133" y="3459108"/>
                  </a:lnTo>
                  <a:cubicBezTo>
                    <a:pt x="1017119" y="3569531"/>
                    <a:pt x="1036271" y="3679015"/>
                    <a:pt x="1063242" y="3786125"/>
                  </a:cubicBezTo>
                  <a:lnTo>
                    <a:pt x="362092" y="4191730"/>
                  </a:lnTo>
                  <a:cubicBezTo>
                    <a:pt x="241687" y="4261343"/>
                    <a:pt x="200315" y="4416143"/>
                    <a:pt x="269797" y="4536734"/>
                  </a:cubicBezTo>
                  <a:lnTo>
                    <a:pt x="629031" y="5160228"/>
                  </a:lnTo>
                  <a:cubicBezTo>
                    <a:pt x="698563" y="5280869"/>
                    <a:pt x="853015" y="5322315"/>
                    <a:pt x="973420" y="5252651"/>
                  </a:cubicBezTo>
                  <a:lnTo>
                    <a:pt x="1675018" y="4846793"/>
                  </a:lnTo>
                  <a:cubicBezTo>
                    <a:pt x="1754250" y="4924047"/>
                    <a:pt x="1839170" y="4995500"/>
                    <a:pt x="1928638" y="5060264"/>
                  </a:cubicBezTo>
                  <a:lnTo>
                    <a:pt x="1651605" y="5822881"/>
                  </a:lnTo>
                  <a:cubicBezTo>
                    <a:pt x="1604097" y="5953780"/>
                    <a:pt x="1671648" y="6098971"/>
                    <a:pt x="1802303" y="6146624"/>
                  </a:cubicBezTo>
                  <a:lnTo>
                    <a:pt x="2477472" y="6392807"/>
                  </a:lnTo>
                  <a:cubicBezTo>
                    <a:pt x="2608064" y="6440460"/>
                    <a:pt x="2753022" y="6372725"/>
                    <a:pt x="2800582" y="6241878"/>
                  </a:cubicBezTo>
                  <a:lnTo>
                    <a:pt x="3077615" y="5479159"/>
                  </a:lnTo>
                  <a:cubicBezTo>
                    <a:pt x="3188367" y="5487283"/>
                    <a:pt x="3298131" y="5487283"/>
                    <a:pt x="3408833" y="5479159"/>
                  </a:cubicBezTo>
                  <a:lnTo>
                    <a:pt x="3685917" y="6241878"/>
                  </a:lnTo>
                  <a:cubicBezTo>
                    <a:pt x="3733476" y="6372725"/>
                    <a:pt x="3878333" y="6440460"/>
                    <a:pt x="4009027" y="6392807"/>
                  </a:cubicBezTo>
                  <a:lnTo>
                    <a:pt x="4684196" y="6146624"/>
                  </a:lnTo>
                  <a:cubicBezTo>
                    <a:pt x="4814851" y="6098971"/>
                    <a:pt x="4882402" y="5953780"/>
                    <a:pt x="4834893" y="5822881"/>
                  </a:cubicBezTo>
                  <a:lnTo>
                    <a:pt x="4557860" y="5060264"/>
                  </a:lnTo>
                  <a:cubicBezTo>
                    <a:pt x="4647329" y="4995500"/>
                    <a:pt x="4732249" y="4924047"/>
                    <a:pt x="4811430" y="4846793"/>
                  </a:cubicBezTo>
                  <a:lnTo>
                    <a:pt x="5513077" y="5252651"/>
                  </a:lnTo>
                  <a:cubicBezTo>
                    <a:pt x="5633432" y="5322264"/>
                    <a:pt x="5787931" y="5280819"/>
                    <a:pt x="5857420" y="5160228"/>
                  </a:cubicBezTo>
                  <a:lnTo>
                    <a:pt x="6216650" y="4536734"/>
                  </a:lnTo>
                  <a:cubicBezTo>
                    <a:pt x="6286190" y="4416143"/>
                    <a:pt x="6244762" y="4261343"/>
                    <a:pt x="6124407" y="4191730"/>
                  </a:cubicBezTo>
                  <a:lnTo>
                    <a:pt x="5423203" y="3786125"/>
                  </a:lnTo>
                  <a:cubicBezTo>
                    <a:pt x="5450226" y="3679015"/>
                    <a:pt x="5469331" y="3569531"/>
                    <a:pt x="5480366" y="3459108"/>
                  </a:cubicBezTo>
                  <a:lnTo>
                    <a:pt x="6278120" y="3318131"/>
                  </a:lnTo>
                  <a:cubicBezTo>
                    <a:pt x="6415350" y="3293886"/>
                    <a:pt x="6506845" y="3163038"/>
                    <a:pt x="6482597" y="3025539"/>
                  </a:cubicBezTo>
                  <a:close/>
                  <a:moveTo>
                    <a:pt x="6244610" y="3127533"/>
                  </a:moveTo>
                  <a:lnTo>
                    <a:pt x="5373566" y="3281445"/>
                  </a:lnTo>
                  <a:cubicBezTo>
                    <a:pt x="5329769" y="3289176"/>
                    <a:pt x="5296919" y="3325874"/>
                    <a:pt x="5293941" y="3370353"/>
                  </a:cubicBezTo>
                  <a:cubicBezTo>
                    <a:pt x="5284199" y="3518159"/>
                    <a:pt x="5258608" y="3664684"/>
                    <a:pt x="5217877" y="3805801"/>
                  </a:cubicBezTo>
                  <a:cubicBezTo>
                    <a:pt x="5205512" y="3848553"/>
                    <a:pt x="5223869" y="3894213"/>
                    <a:pt x="5262320" y="3916478"/>
                  </a:cubicBezTo>
                  <a:lnTo>
                    <a:pt x="6027856" y="4359326"/>
                  </a:lnTo>
                  <a:cubicBezTo>
                    <a:pt x="6056019" y="4375587"/>
                    <a:pt x="6065661" y="4411789"/>
                    <a:pt x="6049432" y="4439995"/>
                  </a:cubicBezTo>
                  <a:lnTo>
                    <a:pt x="5690202" y="5063437"/>
                  </a:lnTo>
                  <a:cubicBezTo>
                    <a:pt x="5673910" y="5091643"/>
                    <a:pt x="5637740" y="5101367"/>
                    <a:pt x="5609627" y="5085106"/>
                  </a:cubicBezTo>
                  <a:lnTo>
                    <a:pt x="4843647" y="4641966"/>
                  </a:lnTo>
                  <a:cubicBezTo>
                    <a:pt x="4805146" y="4619701"/>
                    <a:pt x="4756497" y="4626632"/>
                    <a:pt x="4725724" y="4658721"/>
                  </a:cubicBezTo>
                  <a:cubicBezTo>
                    <a:pt x="4623625" y="4765273"/>
                    <a:pt x="4509946" y="4860933"/>
                    <a:pt x="4387868" y="4943088"/>
                  </a:cubicBezTo>
                  <a:cubicBezTo>
                    <a:pt x="4351001" y="4967930"/>
                    <a:pt x="4335748" y="5014693"/>
                    <a:pt x="4350950" y="5056545"/>
                  </a:cubicBezTo>
                  <a:lnTo>
                    <a:pt x="4653372" y="5889029"/>
                  </a:lnTo>
                  <a:cubicBezTo>
                    <a:pt x="4664558" y="5919811"/>
                    <a:pt x="4648722" y="5953640"/>
                    <a:pt x="4618127" y="5964747"/>
                  </a:cubicBezTo>
                  <a:lnTo>
                    <a:pt x="3943009" y="6210981"/>
                  </a:lnTo>
                  <a:cubicBezTo>
                    <a:pt x="3912780" y="6221987"/>
                    <a:pt x="3878675" y="6206716"/>
                    <a:pt x="3867450" y="6175680"/>
                  </a:cubicBezTo>
                  <a:lnTo>
                    <a:pt x="3564978" y="5343044"/>
                  </a:lnTo>
                  <a:cubicBezTo>
                    <a:pt x="3549776" y="5301243"/>
                    <a:pt x="3508158" y="5275107"/>
                    <a:pt x="3463968" y="5279917"/>
                  </a:cubicBezTo>
                  <a:cubicBezTo>
                    <a:pt x="3317034" y="5295645"/>
                    <a:pt x="3169516" y="5295645"/>
                    <a:pt x="3022581" y="5279917"/>
                  </a:cubicBezTo>
                  <a:cubicBezTo>
                    <a:pt x="2978290" y="5275157"/>
                    <a:pt x="2936774" y="5301243"/>
                    <a:pt x="2921571" y="5343044"/>
                  </a:cubicBezTo>
                  <a:lnTo>
                    <a:pt x="2619098" y="6175680"/>
                  </a:lnTo>
                  <a:cubicBezTo>
                    <a:pt x="2607925" y="6206424"/>
                    <a:pt x="2574073" y="6222139"/>
                    <a:pt x="2543541" y="6210981"/>
                  </a:cubicBezTo>
                  <a:lnTo>
                    <a:pt x="1868372" y="5964747"/>
                  </a:lnTo>
                  <a:cubicBezTo>
                    <a:pt x="1837827" y="5953589"/>
                    <a:pt x="1821991" y="5919773"/>
                    <a:pt x="1833127" y="5889079"/>
                  </a:cubicBezTo>
                  <a:lnTo>
                    <a:pt x="2135599" y="5056545"/>
                  </a:lnTo>
                  <a:cubicBezTo>
                    <a:pt x="2150802" y="5014693"/>
                    <a:pt x="2135548" y="4967930"/>
                    <a:pt x="2098682" y="4943088"/>
                  </a:cubicBezTo>
                  <a:cubicBezTo>
                    <a:pt x="1777801" y="4727141"/>
                    <a:pt x="1780132" y="4629018"/>
                    <a:pt x="1691095" y="4629018"/>
                  </a:cubicBezTo>
                  <a:cubicBezTo>
                    <a:pt x="1654380" y="4629018"/>
                    <a:pt x="1707336" y="4604722"/>
                    <a:pt x="876869" y="5085106"/>
                  </a:cubicBezTo>
                  <a:cubicBezTo>
                    <a:pt x="848760" y="5101367"/>
                    <a:pt x="812633" y="5091694"/>
                    <a:pt x="796352" y="5063488"/>
                  </a:cubicBezTo>
                  <a:lnTo>
                    <a:pt x="437116" y="4439995"/>
                  </a:lnTo>
                  <a:cubicBezTo>
                    <a:pt x="420835" y="4411789"/>
                    <a:pt x="430535" y="4375587"/>
                    <a:pt x="458693" y="4359326"/>
                  </a:cubicBezTo>
                  <a:lnTo>
                    <a:pt x="1224227" y="3916478"/>
                  </a:lnTo>
                  <a:cubicBezTo>
                    <a:pt x="1262680" y="3894213"/>
                    <a:pt x="1281037" y="3848553"/>
                    <a:pt x="1268672" y="3805801"/>
                  </a:cubicBezTo>
                  <a:cubicBezTo>
                    <a:pt x="1227939" y="3664684"/>
                    <a:pt x="1202354" y="3518159"/>
                    <a:pt x="1192555" y="3370353"/>
                  </a:cubicBezTo>
                  <a:cubicBezTo>
                    <a:pt x="1189634" y="3325874"/>
                    <a:pt x="1156775" y="3289176"/>
                    <a:pt x="1112978" y="3281445"/>
                  </a:cubicBezTo>
                  <a:lnTo>
                    <a:pt x="241935" y="3127533"/>
                  </a:lnTo>
                  <a:cubicBezTo>
                    <a:pt x="209916" y="3121885"/>
                    <a:pt x="188438" y="3091382"/>
                    <a:pt x="194129" y="3059101"/>
                  </a:cubicBezTo>
                  <a:lnTo>
                    <a:pt x="318889" y="2350141"/>
                  </a:lnTo>
                  <a:cubicBezTo>
                    <a:pt x="324531" y="2318051"/>
                    <a:pt x="354916" y="2296636"/>
                    <a:pt x="387133" y="2302234"/>
                  </a:cubicBezTo>
                  <a:lnTo>
                    <a:pt x="1257730" y="2456045"/>
                  </a:lnTo>
                  <a:cubicBezTo>
                    <a:pt x="1301574" y="2463839"/>
                    <a:pt x="1344876" y="2440584"/>
                    <a:pt x="1362790" y="2399926"/>
                  </a:cubicBezTo>
                  <a:cubicBezTo>
                    <a:pt x="1422284" y="2265244"/>
                    <a:pt x="1496613" y="2136479"/>
                    <a:pt x="1583763" y="2017220"/>
                  </a:cubicBezTo>
                  <a:cubicBezTo>
                    <a:pt x="1610038" y="1981272"/>
                    <a:pt x="1608404" y="1931982"/>
                    <a:pt x="1579798" y="1897873"/>
                  </a:cubicBezTo>
                  <a:lnTo>
                    <a:pt x="1011279" y="1219050"/>
                  </a:lnTo>
                  <a:cubicBezTo>
                    <a:pt x="990346" y="1194059"/>
                    <a:pt x="993563" y="1156820"/>
                    <a:pt x="1018553" y="1135846"/>
                  </a:cubicBezTo>
                  <a:lnTo>
                    <a:pt x="1568966" y="673117"/>
                  </a:lnTo>
                  <a:cubicBezTo>
                    <a:pt x="1593860" y="652193"/>
                    <a:pt x="1631120" y="655416"/>
                    <a:pt x="1651998" y="680407"/>
                  </a:cubicBezTo>
                  <a:lnTo>
                    <a:pt x="2220279" y="1358933"/>
                  </a:lnTo>
                  <a:cubicBezTo>
                    <a:pt x="2248834" y="1393092"/>
                    <a:pt x="2296939" y="1403260"/>
                    <a:pt x="2336871" y="1383521"/>
                  </a:cubicBezTo>
                  <a:cubicBezTo>
                    <a:pt x="2469009" y="1318364"/>
                    <a:pt x="2608507" y="1267538"/>
                    <a:pt x="2751490" y="1232338"/>
                  </a:cubicBezTo>
                  <a:cubicBezTo>
                    <a:pt x="2794691" y="1221728"/>
                    <a:pt x="2825020" y="1182952"/>
                    <a:pt x="2825020" y="1138375"/>
                  </a:cubicBezTo>
                  <a:lnTo>
                    <a:pt x="2825020" y="252586"/>
                  </a:lnTo>
                  <a:cubicBezTo>
                    <a:pt x="2825020" y="220009"/>
                    <a:pt x="2851499" y="193531"/>
                    <a:pt x="2883969" y="193531"/>
                  </a:cubicBezTo>
                  <a:lnTo>
                    <a:pt x="3602479" y="193531"/>
                  </a:lnTo>
                  <a:cubicBezTo>
                    <a:pt x="3635000" y="193531"/>
                    <a:pt x="3661427" y="220009"/>
                    <a:pt x="3661427" y="252586"/>
                  </a:cubicBezTo>
                  <a:lnTo>
                    <a:pt x="3661427" y="1138375"/>
                  </a:lnTo>
                  <a:cubicBezTo>
                    <a:pt x="3661427" y="1182902"/>
                    <a:pt x="3691808" y="1221728"/>
                    <a:pt x="3735009" y="1232338"/>
                  </a:cubicBezTo>
                  <a:cubicBezTo>
                    <a:pt x="3877991" y="1267500"/>
                    <a:pt x="4017490" y="1318364"/>
                    <a:pt x="4149576" y="1383521"/>
                  </a:cubicBezTo>
                  <a:cubicBezTo>
                    <a:pt x="4189509" y="1403209"/>
                    <a:pt x="4237613" y="1393042"/>
                    <a:pt x="4266220" y="1358933"/>
                  </a:cubicBezTo>
                  <a:lnTo>
                    <a:pt x="4834500" y="680358"/>
                  </a:lnTo>
                  <a:cubicBezTo>
                    <a:pt x="4855379" y="655416"/>
                    <a:pt x="4892638" y="652193"/>
                    <a:pt x="4917533" y="673068"/>
                  </a:cubicBezTo>
                  <a:lnTo>
                    <a:pt x="5467950" y="1135846"/>
                  </a:lnTo>
                  <a:cubicBezTo>
                    <a:pt x="5492883" y="1156820"/>
                    <a:pt x="5496151" y="1194009"/>
                    <a:pt x="5475222" y="1219050"/>
                  </a:cubicBezTo>
                  <a:lnTo>
                    <a:pt x="4906701" y="1897873"/>
                  </a:lnTo>
                  <a:cubicBezTo>
                    <a:pt x="4878145" y="1931982"/>
                    <a:pt x="4876511" y="1981272"/>
                    <a:pt x="4902736" y="2017220"/>
                  </a:cubicBezTo>
                  <a:cubicBezTo>
                    <a:pt x="4989936" y="2136479"/>
                    <a:pt x="5064215" y="2265244"/>
                    <a:pt x="5123708" y="2399926"/>
                  </a:cubicBezTo>
                  <a:cubicBezTo>
                    <a:pt x="5141673" y="2440584"/>
                    <a:pt x="5185026" y="2463788"/>
                    <a:pt x="5228772" y="2456045"/>
                  </a:cubicBezTo>
                  <a:lnTo>
                    <a:pt x="6099360" y="2302234"/>
                  </a:lnTo>
                  <a:cubicBezTo>
                    <a:pt x="6131577" y="2296585"/>
                    <a:pt x="6161970" y="2318051"/>
                    <a:pt x="6167659" y="2350191"/>
                  </a:cubicBezTo>
                  <a:lnTo>
                    <a:pt x="6292423" y="3059101"/>
                  </a:lnTo>
                  <a:lnTo>
                    <a:pt x="6292423" y="3059152"/>
                  </a:lnTo>
                  <a:cubicBezTo>
                    <a:pt x="6298061" y="3091280"/>
                    <a:pt x="6276688" y="3121885"/>
                    <a:pt x="6244610" y="3127533"/>
                  </a:cubicBezTo>
                  <a:close/>
                </a:path>
              </a:pathLst>
            </a:custGeom>
            <a:solidFill>
              <a:schemeClr val="bg1"/>
            </a:solidFill>
            <a:ln w="126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64" name="Freeform: Shape 156">
              <a:extLst>
                <a:ext uri="{FF2B5EF4-FFF2-40B4-BE49-F238E27FC236}">
                  <a16:creationId xmlns:a16="http://schemas.microsoft.com/office/drawing/2014/main" id="{E6ED68D8-34C0-1D4D-A3F1-7AEFF0D43FF2}"/>
                </a:ext>
              </a:extLst>
            </p:cNvPr>
            <p:cNvSpPr/>
            <p:nvPr/>
          </p:nvSpPr>
          <p:spPr>
            <a:xfrm>
              <a:off x="7115471" y="1521622"/>
              <a:ext cx="207473" cy="161958"/>
            </a:xfrm>
            <a:custGeom>
              <a:avLst/>
              <a:gdLst>
                <a:gd name="connsiteX0" fmla="*/ 43257 w 2840815"/>
                <a:gd name="connsiteY0" fmla="*/ 299451 h 2215106"/>
                <a:gd name="connsiteX1" fmla="*/ 16095 w 2840815"/>
                <a:gd name="connsiteY1" fmla="*/ 433624 h 2215106"/>
                <a:gd name="connsiteX2" fmla="*/ 150006 w 2840815"/>
                <a:gd name="connsiteY2" fmla="*/ 460852 h 2215106"/>
                <a:gd name="connsiteX3" fmla="*/ 2620701 w 2840815"/>
                <a:gd name="connsiteY3" fmla="*/ 2100623 h 2215106"/>
                <a:gd name="connsiteX4" fmla="*/ 2698108 w 2840815"/>
                <a:gd name="connsiteY4" fmla="*/ 2213382 h 2215106"/>
                <a:gd name="connsiteX5" fmla="*/ 2810647 w 2840815"/>
                <a:gd name="connsiteY5" fmla="*/ 2135683 h 2215106"/>
                <a:gd name="connsiteX6" fmla="*/ 2307396 w 2840815"/>
                <a:gd name="connsiteY6" fmla="*/ 523928 h 2215106"/>
                <a:gd name="connsiteX7" fmla="*/ 43257 w 2840815"/>
                <a:gd name="connsiteY7" fmla="*/ 299451 h 2215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0815" h="2215106">
                  <a:moveTo>
                    <a:pt x="43257" y="299451"/>
                  </a:moveTo>
                  <a:cubicBezTo>
                    <a:pt x="-1186" y="329002"/>
                    <a:pt x="-13412" y="389005"/>
                    <a:pt x="16095" y="433624"/>
                  </a:cubicBezTo>
                  <a:cubicBezTo>
                    <a:pt x="45588" y="478154"/>
                    <a:pt x="105563" y="490251"/>
                    <a:pt x="150006" y="460852"/>
                  </a:cubicBezTo>
                  <a:cubicBezTo>
                    <a:pt x="1313476" y="-311885"/>
                    <a:pt x="2880960" y="690927"/>
                    <a:pt x="2620701" y="2100623"/>
                  </a:cubicBezTo>
                  <a:cubicBezTo>
                    <a:pt x="2611059" y="2153239"/>
                    <a:pt x="2645696" y="2203722"/>
                    <a:pt x="2698108" y="2213382"/>
                  </a:cubicBezTo>
                  <a:cubicBezTo>
                    <a:pt x="2748480" y="2223257"/>
                    <a:pt x="2800600" y="2189835"/>
                    <a:pt x="2810647" y="2135683"/>
                  </a:cubicBezTo>
                  <a:cubicBezTo>
                    <a:pt x="2916255" y="1561289"/>
                    <a:pt x="2743679" y="957547"/>
                    <a:pt x="2307396" y="523928"/>
                  </a:cubicBezTo>
                  <a:cubicBezTo>
                    <a:pt x="1678102" y="-101597"/>
                    <a:pt x="727927" y="-154948"/>
                    <a:pt x="43257" y="299451"/>
                  </a:cubicBezTo>
                  <a:close/>
                </a:path>
              </a:pathLst>
            </a:custGeom>
            <a:solidFill>
              <a:schemeClr val="bg1"/>
            </a:solidFill>
            <a:ln w="126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Freeform: Shape 157">
              <a:extLst>
                <a:ext uri="{FF2B5EF4-FFF2-40B4-BE49-F238E27FC236}">
                  <a16:creationId xmlns:a16="http://schemas.microsoft.com/office/drawing/2014/main" id="{817D8A1D-D29F-A74E-9376-1F500D066D66}"/>
                </a:ext>
              </a:extLst>
            </p:cNvPr>
            <p:cNvSpPr/>
            <p:nvPr/>
          </p:nvSpPr>
          <p:spPr>
            <a:xfrm>
              <a:off x="7059244" y="1556671"/>
              <a:ext cx="253391" cy="230405"/>
            </a:xfrm>
            <a:custGeom>
              <a:avLst/>
              <a:gdLst>
                <a:gd name="connsiteX0" fmla="*/ 3411420 w 3469541"/>
                <a:gd name="connsiteY0" fmla="*/ 1919529 h 3151255"/>
                <a:gd name="connsiteX1" fmla="*/ 3284337 w 3469541"/>
                <a:gd name="connsiteY1" fmla="*/ 1969606 h 3151255"/>
                <a:gd name="connsiteX2" fmla="*/ 2824288 w 3469541"/>
                <a:gd name="connsiteY2" fmla="*/ 2576978 h 3151255"/>
                <a:gd name="connsiteX3" fmla="*/ 2824288 w 3469541"/>
                <a:gd name="connsiteY3" fmla="*/ 969323 h 3151255"/>
                <a:gd name="connsiteX4" fmla="*/ 2984336 w 3469541"/>
                <a:gd name="connsiteY4" fmla="*/ 933628 h 3151255"/>
                <a:gd name="connsiteX5" fmla="*/ 3059513 w 3469541"/>
                <a:gd name="connsiteY5" fmla="*/ 611320 h 3151255"/>
                <a:gd name="connsiteX6" fmla="*/ 2777426 w 3469541"/>
                <a:gd name="connsiteY6" fmla="*/ 121619 h 3151255"/>
                <a:gd name="connsiteX7" fmla="*/ 2367318 w 3469541"/>
                <a:gd name="connsiteY7" fmla="*/ 118103 h 3151255"/>
                <a:gd name="connsiteX8" fmla="*/ 2071421 w 3469541"/>
                <a:gd name="connsiteY8" fmla="*/ 633280 h 3151255"/>
                <a:gd name="connsiteX9" fmla="*/ 2083405 w 3469541"/>
                <a:gd name="connsiteY9" fmla="*/ 843426 h 3151255"/>
                <a:gd name="connsiteX10" fmla="*/ 2272148 w 3469541"/>
                <a:gd name="connsiteY10" fmla="*/ 953354 h 3151255"/>
                <a:gd name="connsiteX11" fmla="*/ 2318225 w 3469541"/>
                <a:gd name="connsiteY11" fmla="*/ 954649 h 3151255"/>
                <a:gd name="connsiteX12" fmla="*/ 2318225 w 3469541"/>
                <a:gd name="connsiteY12" fmla="*/ 2856191 h 3151255"/>
                <a:gd name="connsiteX13" fmla="*/ 1975364 w 3469541"/>
                <a:gd name="connsiteY13" fmla="*/ 2930767 h 3151255"/>
                <a:gd name="connsiteX14" fmla="*/ 1975364 w 3469541"/>
                <a:gd name="connsiteY14" fmla="*/ 1522049 h 3151255"/>
                <a:gd name="connsiteX15" fmla="*/ 2135412 w 3469541"/>
                <a:gd name="connsiteY15" fmla="*/ 1486443 h 3151255"/>
                <a:gd name="connsiteX16" fmla="*/ 2210589 w 3469541"/>
                <a:gd name="connsiteY16" fmla="*/ 1164046 h 3151255"/>
                <a:gd name="connsiteX17" fmla="*/ 1928350 w 3469541"/>
                <a:gd name="connsiteY17" fmla="*/ 674294 h 3151255"/>
                <a:gd name="connsiteX18" fmla="*/ 1518394 w 3469541"/>
                <a:gd name="connsiteY18" fmla="*/ 670816 h 3151255"/>
                <a:gd name="connsiteX19" fmla="*/ 1222458 w 3469541"/>
                <a:gd name="connsiteY19" fmla="*/ 1185968 h 3151255"/>
                <a:gd name="connsiteX20" fmla="*/ 1234431 w 3469541"/>
                <a:gd name="connsiteY20" fmla="*/ 1396101 h 3151255"/>
                <a:gd name="connsiteX21" fmla="*/ 1423224 w 3469541"/>
                <a:gd name="connsiteY21" fmla="*/ 1506029 h 3151255"/>
                <a:gd name="connsiteX22" fmla="*/ 1469301 w 3469541"/>
                <a:gd name="connsiteY22" fmla="*/ 1507324 h 3151255"/>
                <a:gd name="connsiteX23" fmla="*/ 1469301 w 3469541"/>
                <a:gd name="connsiteY23" fmla="*/ 2903539 h 3151255"/>
                <a:gd name="connsiteX24" fmla="*/ 1126301 w 3469541"/>
                <a:gd name="connsiteY24" fmla="*/ 2787010 h 3151255"/>
                <a:gd name="connsiteX25" fmla="*/ 1126301 w 3469541"/>
                <a:gd name="connsiteY25" fmla="*/ 2074723 h 3151255"/>
                <a:gd name="connsiteX26" fmla="*/ 1286488 w 3469541"/>
                <a:gd name="connsiteY26" fmla="*/ 2039117 h 3151255"/>
                <a:gd name="connsiteX27" fmla="*/ 1361665 w 3469541"/>
                <a:gd name="connsiteY27" fmla="*/ 1716720 h 3151255"/>
                <a:gd name="connsiteX28" fmla="*/ 1079438 w 3469541"/>
                <a:gd name="connsiteY28" fmla="*/ 1226969 h 3151255"/>
                <a:gd name="connsiteX29" fmla="*/ 669419 w 3469541"/>
                <a:gd name="connsiteY29" fmla="*/ 1223503 h 3151255"/>
                <a:gd name="connsiteX30" fmla="*/ 373534 w 3469541"/>
                <a:gd name="connsiteY30" fmla="*/ 1738643 h 3151255"/>
                <a:gd name="connsiteX31" fmla="*/ 574313 w 3469541"/>
                <a:gd name="connsiteY31" fmla="*/ 2058755 h 3151255"/>
                <a:gd name="connsiteX32" fmla="*/ 620377 w 3469541"/>
                <a:gd name="connsiteY32" fmla="*/ 2060049 h 3151255"/>
                <a:gd name="connsiteX33" fmla="*/ 620377 w 3469541"/>
                <a:gd name="connsiteY33" fmla="*/ 2413000 h 3151255"/>
                <a:gd name="connsiteX34" fmla="*/ 641268 w 3469541"/>
                <a:gd name="connsiteY34" fmla="*/ 215528 h 3151255"/>
                <a:gd name="connsiteX35" fmla="*/ 637746 w 3469541"/>
                <a:gd name="connsiteY35" fmla="*/ 78778 h 3151255"/>
                <a:gd name="connsiteX36" fmla="*/ 501263 w 3469541"/>
                <a:gd name="connsiteY36" fmla="*/ 82243 h 3151255"/>
                <a:gd name="connsiteX37" fmla="*/ 2631137 w 3469541"/>
                <a:gd name="connsiteY37" fmla="*/ 2933445 h 3151255"/>
                <a:gd name="connsiteX38" fmla="*/ 3461501 w 3469541"/>
                <a:gd name="connsiteY38" fmla="*/ 2046860 h 3151255"/>
                <a:gd name="connsiteX39" fmla="*/ 3411420 w 3469541"/>
                <a:gd name="connsiteY39" fmla="*/ 1919529 h 3151255"/>
                <a:gd name="connsiteX40" fmla="*/ 579849 w 3469541"/>
                <a:gd name="connsiteY40" fmla="*/ 1865225 h 3151255"/>
                <a:gd name="connsiteX41" fmla="*/ 548025 w 3469541"/>
                <a:gd name="connsiteY41" fmla="*/ 1821495 h 3151255"/>
                <a:gd name="connsiteX42" fmla="*/ 836688 w 3469541"/>
                <a:gd name="connsiteY42" fmla="*/ 1320294 h 3151255"/>
                <a:gd name="connsiteX43" fmla="*/ 912170 w 3469541"/>
                <a:gd name="connsiteY43" fmla="*/ 1323759 h 3151255"/>
                <a:gd name="connsiteX44" fmla="*/ 1194397 w 3469541"/>
                <a:gd name="connsiteY44" fmla="*/ 1813511 h 3151255"/>
                <a:gd name="connsiteX45" fmla="*/ 1161584 w 3469541"/>
                <a:gd name="connsiteY45" fmla="*/ 1882133 h 3151255"/>
                <a:gd name="connsiteX46" fmla="*/ 579849 w 3469541"/>
                <a:gd name="connsiteY46" fmla="*/ 1865225 h 3151255"/>
                <a:gd name="connsiteX47" fmla="*/ 933149 w 3469541"/>
                <a:gd name="connsiteY47" fmla="*/ 2679074 h 3151255"/>
                <a:gd name="connsiteX48" fmla="*/ 813529 w 3469541"/>
                <a:gd name="connsiteY48" fmla="*/ 2592985 h 3151255"/>
                <a:gd name="connsiteX49" fmla="*/ 813529 w 3469541"/>
                <a:gd name="connsiteY49" fmla="*/ 2065698 h 3151255"/>
                <a:gd name="connsiteX50" fmla="*/ 933149 w 3469541"/>
                <a:gd name="connsiteY50" fmla="*/ 2069176 h 3151255"/>
                <a:gd name="connsiteX51" fmla="*/ 1782213 w 3469541"/>
                <a:gd name="connsiteY51" fmla="*/ 2939246 h 3151255"/>
                <a:gd name="connsiteX52" fmla="*/ 1662453 w 3469541"/>
                <a:gd name="connsiteY52" fmla="*/ 2932950 h 3151255"/>
                <a:gd name="connsiteX53" fmla="*/ 1662453 w 3469541"/>
                <a:gd name="connsiteY53" fmla="*/ 1513023 h 3151255"/>
                <a:gd name="connsiteX54" fmla="*/ 1782213 w 3469541"/>
                <a:gd name="connsiteY54" fmla="*/ 1516501 h 3151255"/>
                <a:gd name="connsiteX55" fmla="*/ 1428773 w 3469541"/>
                <a:gd name="connsiteY55" fmla="*/ 1312500 h 3151255"/>
                <a:gd name="connsiteX56" fmla="*/ 1398634 w 3469541"/>
                <a:gd name="connsiteY56" fmla="*/ 1265697 h 3151255"/>
                <a:gd name="connsiteX57" fmla="*/ 1685612 w 3469541"/>
                <a:gd name="connsiteY57" fmla="*/ 767568 h 3151255"/>
                <a:gd name="connsiteX58" fmla="*/ 1761081 w 3469541"/>
                <a:gd name="connsiteY58" fmla="*/ 771033 h 3151255"/>
                <a:gd name="connsiteX59" fmla="*/ 2043321 w 3469541"/>
                <a:gd name="connsiteY59" fmla="*/ 1260785 h 3151255"/>
                <a:gd name="connsiteX60" fmla="*/ 2010508 w 3469541"/>
                <a:gd name="connsiteY60" fmla="*/ 1329408 h 3151255"/>
                <a:gd name="connsiteX61" fmla="*/ 1428773 w 3469541"/>
                <a:gd name="connsiteY61" fmla="*/ 1312500 h 3151255"/>
                <a:gd name="connsiteX62" fmla="*/ 2277697 w 3469541"/>
                <a:gd name="connsiteY62" fmla="*/ 759825 h 3151255"/>
                <a:gd name="connsiteX63" fmla="*/ 2246025 w 3469541"/>
                <a:gd name="connsiteY63" fmla="*/ 716095 h 3151255"/>
                <a:gd name="connsiteX64" fmla="*/ 2534586 w 3469541"/>
                <a:gd name="connsiteY64" fmla="*/ 214893 h 3151255"/>
                <a:gd name="connsiteX65" fmla="*/ 2610157 w 3469541"/>
                <a:gd name="connsiteY65" fmla="*/ 218359 h 3151255"/>
                <a:gd name="connsiteX66" fmla="*/ 2892283 w 3469541"/>
                <a:gd name="connsiteY66" fmla="*/ 708110 h 3151255"/>
                <a:gd name="connsiteX67" fmla="*/ 2859571 w 3469541"/>
                <a:gd name="connsiteY67" fmla="*/ 776733 h 3151255"/>
                <a:gd name="connsiteX68" fmla="*/ 2277697 w 3469541"/>
                <a:gd name="connsiteY68" fmla="*/ 759825 h 3151255"/>
                <a:gd name="connsiteX69" fmla="*/ 2631137 w 3469541"/>
                <a:gd name="connsiteY69" fmla="*/ 2712345 h 3151255"/>
                <a:gd name="connsiteX70" fmla="*/ 2511377 w 3469541"/>
                <a:gd name="connsiteY70" fmla="*/ 2776944 h 3151255"/>
                <a:gd name="connsiteX71" fmla="*/ 2511377 w 3469541"/>
                <a:gd name="connsiteY71" fmla="*/ 960298 h 3151255"/>
                <a:gd name="connsiteX72" fmla="*/ 2631137 w 3469541"/>
                <a:gd name="connsiteY72" fmla="*/ 963827 h 315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469541" h="3151255">
                  <a:moveTo>
                    <a:pt x="3411420" y="1919529"/>
                  </a:moveTo>
                  <a:cubicBezTo>
                    <a:pt x="3362530" y="1898254"/>
                    <a:pt x="3305609" y="1920710"/>
                    <a:pt x="3284337" y="1969606"/>
                  </a:cubicBezTo>
                  <a:cubicBezTo>
                    <a:pt x="3179514" y="2210839"/>
                    <a:pt x="3020113" y="2417265"/>
                    <a:pt x="2824288" y="2576978"/>
                  </a:cubicBezTo>
                  <a:lnTo>
                    <a:pt x="2824288" y="969323"/>
                  </a:lnTo>
                  <a:cubicBezTo>
                    <a:pt x="2854973" y="970211"/>
                    <a:pt x="2916442" y="976609"/>
                    <a:pt x="2984336" y="933628"/>
                  </a:cubicBezTo>
                  <a:cubicBezTo>
                    <a:pt x="3091477" y="865843"/>
                    <a:pt x="3124733" y="724473"/>
                    <a:pt x="3059513" y="611320"/>
                  </a:cubicBezTo>
                  <a:lnTo>
                    <a:pt x="2777426" y="121619"/>
                  </a:lnTo>
                  <a:cubicBezTo>
                    <a:pt x="2682953" y="-41915"/>
                    <a:pt x="2457191" y="-37992"/>
                    <a:pt x="2367318" y="118103"/>
                  </a:cubicBezTo>
                  <a:cubicBezTo>
                    <a:pt x="2058853" y="653514"/>
                    <a:pt x="2077413" y="620345"/>
                    <a:pt x="2071421" y="633280"/>
                  </a:cubicBezTo>
                  <a:cubicBezTo>
                    <a:pt x="2039609" y="700621"/>
                    <a:pt x="2044106" y="779068"/>
                    <a:pt x="2083405" y="843426"/>
                  </a:cubicBezTo>
                  <a:cubicBezTo>
                    <a:pt x="2124085" y="910018"/>
                    <a:pt x="2194652" y="951031"/>
                    <a:pt x="2272148" y="953354"/>
                  </a:cubicBezTo>
                  <a:lnTo>
                    <a:pt x="2318225" y="954649"/>
                  </a:lnTo>
                  <a:lnTo>
                    <a:pt x="2318225" y="2856191"/>
                  </a:lnTo>
                  <a:cubicBezTo>
                    <a:pt x="2208018" y="2893231"/>
                    <a:pt x="2093148" y="2918517"/>
                    <a:pt x="1975364" y="2930767"/>
                  </a:cubicBezTo>
                  <a:lnTo>
                    <a:pt x="1975364" y="1522049"/>
                  </a:lnTo>
                  <a:cubicBezTo>
                    <a:pt x="2005706" y="1522937"/>
                    <a:pt x="2067316" y="1529335"/>
                    <a:pt x="2135412" y="1486443"/>
                  </a:cubicBezTo>
                  <a:cubicBezTo>
                    <a:pt x="2242655" y="1418467"/>
                    <a:pt x="2275619" y="1276906"/>
                    <a:pt x="2210589" y="1164046"/>
                  </a:cubicBezTo>
                  <a:lnTo>
                    <a:pt x="1928350" y="674294"/>
                  </a:lnTo>
                  <a:cubicBezTo>
                    <a:pt x="1834472" y="511153"/>
                    <a:pt x="1608457" y="514428"/>
                    <a:pt x="1518394" y="670816"/>
                  </a:cubicBezTo>
                  <a:cubicBezTo>
                    <a:pt x="1211221" y="1204057"/>
                    <a:pt x="1228248" y="1173515"/>
                    <a:pt x="1222458" y="1185968"/>
                  </a:cubicBezTo>
                  <a:cubicBezTo>
                    <a:pt x="1190685" y="1253296"/>
                    <a:pt x="1195043" y="1331896"/>
                    <a:pt x="1234431" y="1396101"/>
                  </a:cubicBezTo>
                  <a:cubicBezTo>
                    <a:pt x="1275162" y="1462693"/>
                    <a:pt x="1345677" y="1503706"/>
                    <a:pt x="1423224" y="1506029"/>
                  </a:cubicBezTo>
                  <a:lnTo>
                    <a:pt x="1469301" y="1507324"/>
                  </a:lnTo>
                  <a:lnTo>
                    <a:pt x="1469301" y="2903539"/>
                  </a:lnTo>
                  <a:cubicBezTo>
                    <a:pt x="1349592" y="2877605"/>
                    <a:pt x="1234722" y="2838242"/>
                    <a:pt x="1126301" y="2787010"/>
                  </a:cubicBezTo>
                  <a:lnTo>
                    <a:pt x="1126301" y="2074723"/>
                  </a:lnTo>
                  <a:cubicBezTo>
                    <a:pt x="1155997" y="2075612"/>
                    <a:pt x="1217657" y="2082505"/>
                    <a:pt x="1286488" y="2039117"/>
                  </a:cubicBezTo>
                  <a:cubicBezTo>
                    <a:pt x="1393591" y="1971142"/>
                    <a:pt x="1426695" y="1829632"/>
                    <a:pt x="1361665" y="1716720"/>
                  </a:cubicBezTo>
                  <a:lnTo>
                    <a:pt x="1079438" y="1226969"/>
                  </a:lnTo>
                  <a:cubicBezTo>
                    <a:pt x="985308" y="1063435"/>
                    <a:pt x="759394" y="1067598"/>
                    <a:pt x="669419" y="1223503"/>
                  </a:cubicBezTo>
                  <a:cubicBezTo>
                    <a:pt x="359624" y="1761098"/>
                    <a:pt x="380414" y="1724261"/>
                    <a:pt x="373534" y="1738643"/>
                  </a:cubicBezTo>
                  <a:cubicBezTo>
                    <a:pt x="304590" y="1884126"/>
                    <a:pt x="411541" y="2053905"/>
                    <a:pt x="574313" y="2058755"/>
                  </a:cubicBezTo>
                  <a:lnTo>
                    <a:pt x="620377" y="2060049"/>
                  </a:lnTo>
                  <a:lnTo>
                    <a:pt x="620377" y="2413000"/>
                  </a:lnTo>
                  <a:cubicBezTo>
                    <a:pt x="50627" y="1788821"/>
                    <a:pt x="57456" y="830732"/>
                    <a:pt x="641268" y="215528"/>
                  </a:cubicBezTo>
                  <a:cubicBezTo>
                    <a:pt x="677933" y="176812"/>
                    <a:pt x="676552" y="115513"/>
                    <a:pt x="637746" y="78778"/>
                  </a:cubicBezTo>
                  <a:cubicBezTo>
                    <a:pt x="599144" y="41890"/>
                    <a:pt x="538130" y="43425"/>
                    <a:pt x="501263" y="82243"/>
                  </a:cubicBezTo>
                  <a:cubicBezTo>
                    <a:pt x="-860605" y="1516501"/>
                    <a:pt x="788140" y="3880910"/>
                    <a:pt x="2631137" y="2933445"/>
                  </a:cubicBezTo>
                  <a:cubicBezTo>
                    <a:pt x="3001755" y="2742391"/>
                    <a:pt x="3295017" y="2429997"/>
                    <a:pt x="3461501" y="2046860"/>
                  </a:cubicBezTo>
                  <a:cubicBezTo>
                    <a:pt x="3482784" y="1997863"/>
                    <a:pt x="3460360" y="1940842"/>
                    <a:pt x="3411420" y="1919529"/>
                  </a:cubicBezTo>
                  <a:close/>
                  <a:moveTo>
                    <a:pt x="579849" y="1865225"/>
                  </a:moveTo>
                  <a:cubicBezTo>
                    <a:pt x="557387" y="1864578"/>
                    <a:pt x="538776" y="1841526"/>
                    <a:pt x="548025" y="1821495"/>
                  </a:cubicBezTo>
                  <a:cubicBezTo>
                    <a:pt x="549114" y="1819312"/>
                    <a:pt x="835509" y="1322426"/>
                    <a:pt x="836688" y="1320294"/>
                  </a:cubicBezTo>
                  <a:cubicBezTo>
                    <a:pt x="851396" y="1294754"/>
                    <a:pt x="891620" y="1287963"/>
                    <a:pt x="912170" y="1323759"/>
                  </a:cubicBezTo>
                  <a:lnTo>
                    <a:pt x="1194397" y="1813511"/>
                  </a:lnTo>
                  <a:cubicBezTo>
                    <a:pt x="1210930" y="1842325"/>
                    <a:pt x="1196867" y="1881537"/>
                    <a:pt x="1161584" y="1882133"/>
                  </a:cubicBezTo>
                  <a:cubicBezTo>
                    <a:pt x="1103193" y="1880407"/>
                    <a:pt x="642497" y="1867015"/>
                    <a:pt x="579849" y="1865225"/>
                  </a:cubicBezTo>
                  <a:close/>
                  <a:moveTo>
                    <a:pt x="933149" y="2679074"/>
                  </a:moveTo>
                  <a:cubicBezTo>
                    <a:pt x="891924" y="2652189"/>
                    <a:pt x="852030" y="2623438"/>
                    <a:pt x="813529" y="2592985"/>
                  </a:cubicBezTo>
                  <a:lnTo>
                    <a:pt x="813529" y="2065698"/>
                  </a:lnTo>
                  <a:lnTo>
                    <a:pt x="933149" y="2069176"/>
                  </a:lnTo>
                  <a:close/>
                  <a:moveTo>
                    <a:pt x="1782213" y="2939246"/>
                  </a:moveTo>
                  <a:cubicBezTo>
                    <a:pt x="1741887" y="2938751"/>
                    <a:pt x="1701993" y="2936568"/>
                    <a:pt x="1662453" y="2932950"/>
                  </a:cubicBezTo>
                  <a:lnTo>
                    <a:pt x="1662453" y="1513023"/>
                  </a:lnTo>
                  <a:lnTo>
                    <a:pt x="1782213" y="1516501"/>
                  </a:lnTo>
                  <a:close/>
                  <a:moveTo>
                    <a:pt x="1428773" y="1312500"/>
                  </a:moveTo>
                  <a:cubicBezTo>
                    <a:pt x="1406653" y="1311903"/>
                    <a:pt x="1385762" y="1288254"/>
                    <a:pt x="1398634" y="1265697"/>
                  </a:cubicBezTo>
                  <a:lnTo>
                    <a:pt x="1685612" y="767568"/>
                  </a:lnTo>
                  <a:cubicBezTo>
                    <a:pt x="1700662" y="741482"/>
                    <a:pt x="1740798" y="735630"/>
                    <a:pt x="1761081" y="771033"/>
                  </a:cubicBezTo>
                  <a:lnTo>
                    <a:pt x="2043321" y="1260785"/>
                  </a:lnTo>
                  <a:cubicBezTo>
                    <a:pt x="2060094" y="1289740"/>
                    <a:pt x="2045589" y="1328862"/>
                    <a:pt x="2010508" y="1329408"/>
                  </a:cubicBezTo>
                  <a:cubicBezTo>
                    <a:pt x="1963734" y="1328075"/>
                    <a:pt x="1497515" y="1314493"/>
                    <a:pt x="1428773" y="1312500"/>
                  </a:cubicBezTo>
                  <a:close/>
                  <a:moveTo>
                    <a:pt x="2277697" y="759825"/>
                  </a:moveTo>
                  <a:cubicBezTo>
                    <a:pt x="2255324" y="759177"/>
                    <a:pt x="2236472" y="735834"/>
                    <a:pt x="2246025" y="716095"/>
                  </a:cubicBezTo>
                  <a:cubicBezTo>
                    <a:pt x="2247254" y="713264"/>
                    <a:pt x="2533003" y="217559"/>
                    <a:pt x="2534586" y="214893"/>
                  </a:cubicBezTo>
                  <a:cubicBezTo>
                    <a:pt x="2549181" y="189506"/>
                    <a:pt x="2589025" y="182207"/>
                    <a:pt x="2610157" y="218359"/>
                  </a:cubicBezTo>
                  <a:lnTo>
                    <a:pt x="2892283" y="708110"/>
                  </a:lnTo>
                  <a:cubicBezTo>
                    <a:pt x="2909069" y="737116"/>
                    <a:pt x="2894411" y="776136"/>
                    <a:pt x="2859571" y="776733"/>
                  </a:cubicBezTo>
                  <a:cubicBezTo>
                    <a:pt x="2812607" y="775349"/>
                    <a:pt x="2347123" y="761805"/>
                    <a:pt x="2277697" y="759825"/>
                  </a:cubicBezTo>
                  <a:close/>
                  <a:moveTo>
                    <a:pt x="2631137" y="2712345"/>
                  </a:moveTo>
                  <a:cubicBezTo>
                    <a:pt x="2592243" y="2735549"/>
                    <a:pt x="2552209" y="2757217"/>
                    <a:pt x="2511377" y="2776944"/>
                  </a:cubicBezTo>
                  <a:lnTo>
                    <a:pt x="2511377" y="960298"/>
                  </a:lnTo>
                  <a:lnTo>
                    <a:pt x="2631137" y="963827"/>
                  </a:lnTo>
                  <a:close/>
                </a:path>
              </a:pathLst>
            </a:custGeom>
            <a:solidFill>
              <a:schemeClr val="bg1"/>
            </a:solidFill>
            <a:ln w="126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8" name="Прямоугольник 267"/>
          <p:cNvSpPr/>
          <p:nvPr/>
        </p:nvSpPr>
        <p:spPr>
          <a:xfrm>
            <a:off x="4952308" y="2886599"/>
            <a:ext cx="1272722" cy="523220"/>
          </a:xfrm>
          <a:prstGeom prst="rect">
            <a:avLst/>
          </a:prstGeom>
        </p:spPr>
        <p:txBody>
          <a:bodyPr wrap="square">
            <a:spAutoFit/>
          </a:bodyPr>
          <a:lstStyle/>
          <a:p>
            <a:pPr algn="ctr"/>
            <a:r>
              <a:rPr lang="uk-UA" sz="700" b="1" dirty="0">
                <a:solidFill>
                  <a:schemeClr val="bg1"/>
                </a:solidFill>
                <a:latin typeface="Arial" panose="020B0604020202020204" pitchFamily="34" charset="0"/>
                <a:ea typeface="Calibri" pitchFamily="34" charset="0"/>
                <a:cs typeface="Arial" panose="020B0604020202020204" pitchFamily="34" charset="0"/>
              </a:rPr>
              <a:t>СЕРЕДНЬОМІСЯЧНА НОМІНАЛЬНА ЗАРОБІТНА ПЛАТА </a:t>
            </a:r>
          </a:p>
          <a:p>
            <a:pPr algn="ctr"/>
            <a:r>
              <a:rPr lang="uk-UA" sz="700" dirty="0">
                <a:solidFill>
                  <a:schemeClr val="bg1"/>
                </a:solidFill>
                <a:latin typeface="Arial" panose="020B0604020202020204" pitchFamily="34" charset="0"/>
                <a:cs typeface="Arial" panose="020B0604020202020204" pitchFamily="34" charset="0"/>
              </a:rPr>
              <a:t>(ЗА ІІ КВАРТАЛ 2021)</a:t>
            </a:r>
            <a:endParaRPr lang="ru-RU" sz="700" dirty="0">
              <a:solidFill>
                <a:schemeClr val="bg1"/>
              </a:solidFill>
              <a:latin typeface="Arial" panose="020B0604020202020204" pitchFamily="34" charset="0"/>
              <a:cs typeface="Arial" panose="020B0604020202020204" pitchFamily="34" charset="0"/>
            </a:endParaRPr>
          </a:p>
        </p:txBody>
      </p:sp>
      <p:sp>
        <p:nvSpPr>
          <p:cNvPr id="269" name="TextBox 268"/>
          <p:cNvSpPr txBox="1"/>
          <p:nvPr/>
        </p:nvSpPr>
        <p:spPr>
          <a:xfrm>
            <a:off x="5368177" y="3764737"/>
            <a:ext cx="642942" cy="200055"/>
          </a:xfrm>
          <a:prstGeom prst="rect">
            <a:avLst/>
          </a:prstGeom>
          <a:noFill/>
        </p:spPr>
        <p:txBody>
          <a:bodyPr wrap="square" rtlCol="0">
            <a:spAutoFit/>
          </a:bodyPr>
          <a:lstStyle/>
          <a:p>
            <a:r>
              <a:rPr lang="uk-UA" sz="700" b="1" dirty="0">
                <a:solidFill>
                  <a:schemeClr val="bg1"/>
                </a:solidFill>
                <a:latin typeface="Arial" panose="020B0604020202020204" pitchFamily="34" charset="0"/>
                <a:cs typeface="Arial" panose="020B0604020202020204" pitchFamily="34" charset="0"/>
              </a:rPr>
              <a:t>ГРН.</a:t>
            </a:r>
            <a:endParaRPr lang="ru-RU" sz="7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5171565" y="3478825"/>
            <a:ext cx="941655" cy="338554"/>
          </a:xfrm>
          <a:prstGeom prst="rect">
            <a:avLst/>
          </a:prstGeom>
          <a:noFill/>
        </p:spPr>
        <p:txBody>
          <a:bodyPr wrap="square" rtlCol="0">
            <a:spAutoFit/>
          </a:bodyPr>
          <a:lstStyle/>
          <a:p>
            <a:r>
              <a:rPr lang="uk-UA" sz="1600" b="1" dirty="0">
                <a:solidFill>
                  <a:schemeClr val="bg1"/>
                </a:solidFill>
                <a:latin typeface="Arial" panose="020B0604020202020204" pitchFamily="34" charset="0"/>
                <a:cs typeface="Arial" panose="020B0604020202020204" pitchFamily="34" charset="0"/>
              </a:rPr>
              <a:t>13362</a:t>
            </a:r>
          </a:p>
        </p:txBody>
      </p:sp>
      <p:grpSp>
        <p:nvGrpSpPr>
          <p:cNvPr id="272" name="Graphic 159">
            <a:extLst>
              <a:ext uri="{FF2B5EF4-FFF2-40B4-BE49-F238E27FC236}">
                <a16:creationId xmlns:a16="http://schemas.microsoft.com/office/drawing/2014/main" id="{C2E30928-ABE1-6B44-B8A2-D520B5C79BE9}"/>
              </a:ext>
            </a:extLst>
          </p:cNvPr>
          <p:cNvGrpSpPr>
            <a:grpSpLocks noChangeAspect="1"/>
          </p:cNvGrpSpPr>
          <p:nvPr/>
        </p:nvGrpSpPr>
        <p:grpSpPr>
          <a:xfrm>
            <a:off x="5786208" y="2389774"/>
            <a:ext cx="321302" cy="367660"/>
            <a:chOff x="1494483" y="-465998"/>
            <a:chExt cx="6099145" cy="6971287"/>
          </a:xfrm>
          <a:solidFill>
            <a:schemeClr val="bg1"/>
          </a:solidFill>
        </p:grpSpPr>
        <p:sp>
          <p:nvSpPr>
            <p:cNvPr id="273" name="Freeform: Shape 161">
              <a:extLst>
                <a:ext uri="{FF2B5EF4-FFF2-40B4-BE49-F238E27FC236}">
                  <a16:creationId xmlns:a16="http://schemas.microsoft.com/office/drawing/2014/main" id="{F97E6BDF-A1D4-D845-9D50-0C67ACD89D50}"/>
                </a:ext>
              </a:extLst>
            </p:cNvPr>
            <p:cNvSpPr/>
            <p:nvPr/>
          </p:nvSpPr>
          <p:spPr>
            <a:xfrm rot="17469547">
              <a:off x="3052301" y="346022"/>
              <a:ext cx="4538770" cy="2914730"/>
            </a:xfrm>
            <a:custGeom>
              <a:avLst/>
              <a:gdLst>
                <a:gd name="connsiteX0" fmla="*/ 4340582 w 4543886"/>
                <a:gd name="connsiteY0" fmla="*/ 2566488 h 2911445"/>
                <a:gd name="connsiteX1" fmla="*/ 2409187 w 4543886"/>
                <a:gd name="connsiteY1" fmla="*/ 639072 h 2911445"/>
                <a:gd name="connsiteX2" fmla="*/ 1595968 w 4543886"/>
                <a:gd name="connsiteY2" fmla="*/ 1450613 h 2911445"/>
                <a:gd name="connsiteX3" fmla="*/ 142301 w 4543886"/>
                <a:gd name="connsiteY3" fmla="*/ 0 h 2911445"/>
                <a:gd name="connsiteX4" fmla="*/ 0 w 4543886"/>
                <a:gd name="connsiteY4" fmla="*/ 142010 h 2911445"/>
                <a:gd name="connsiteX5" fmla="*/ 1595968 w 4543886"/>
                <a:gd name="connsiteY5" fmla="*/ 1734692 h 2911445"/>
                <a:gd name="connsiteX6" fmla="*/ 2409187 w 4543886"/>
                <a:gd name="connsiteY6" fmla="*/ 923143 h 2911445"/>
                <a:gd name="connsiteX7" fmla="*/ 4198281 w 4543886"/>
                <a:gd name="connsiteY7" fmla="*/ 2708559 h 2911445"/>
                <a:gd name="connsiteX8" fmla="*/ 3832320 w 4543886"/>
                <a:gd name="connsiteY8" fmla="*/ 2708559 h 2911445"/>
                <a:gd name="connsiteX9" fmla="*/ 3832320 w 4543886"/>
                <a:gd name="connsiteY9" fmla="*/ 2911446 h 2911445"/>
                <a:gd name="connsiteX10" fmla="*/ 4543887 w 4543886"/>
                <a:gd name="connsiteY10" fmla="*/ 2911446 h 2911445"/>
                <a:gd name="connsiteX11" fmla="*/ 4543887 w 4543886"/>
                <a:gd name="connsiteY11" fmla="*/ 2201343 h 2911445"/>
                <a:gd name="connsiteX12" fmla="*/ 4340582 w 4543886"/>
                <a:gd name="connsiteY12" fmla="*/ 2201343 h 291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43886" h="2911445">
                  <a:moveTo>
                    <a:pt x="4340582" y="2566488"/>
                  </a:moveTo>
                  <a:lnTo>
                    <a:pt x="2409187" y="639072"/>
                  </a:lnTo>
                  <a:lnTo>
                    <a:pt x="1595968" y="1450613"/>
                  </a:lnTo>
                  <a:lnTo>
                    <a:pt x="142301" y="0"/>
                  </a:lnTo>
                  <a:lnTo>
                    <a:pt x="0" y="142010"/>
                  </a:lnTo>
                  <a:lnTo>
                    <a:pt x="1595968" y="1734692"/>
                  </a:lnTo>
                  <a:lnTo>
                    <a:pt x="2409187" y="923143"/>
                  </a:lnTo>
                  <a:lnTo>
                    <a:pt x="4198281" y="2708559"/>
                  </a:lnTo>
                  <a:lnTo>
                    <a:pt x="3832320" y="2708559"/>
                  </a:lnTo>
                  <a:lnTo>
                    <a:pt x="3832320" y="2911446"/>
                  </a:lnTo>
                  <a:lnTo>
                    <a:pt x="4543887" y="2911446"/>
                  </a:lnTo>
                  <a:lnTo>
                    <a:pt x="4543887" y="2201343"/>
                  </a:lnTo>
                  <a:lnTo>
                    <a:pt x="4340582" y="2201343"/>
                  </a:ln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Shape 162">
              <a:extLst>
                <a:ext uri="{FF2B5EF4-FFF2-40B4-BE49-F238E27FC236}">
                  <a16:creationId xmlns:a16="http://schemas.microsoft.com/office/drawing/2014/main" id="{7D923B24-9CCD-624C-B824-86AA3EB3AB7C}"/>
                </a:ext>
              </a:extLst>
            </p:cNvPr>
            <p:cNvSpPr/>
            <p:nvPr/>
          </p:nvSpPr>
          <p:spPr>
            <a:xfrm>
              <a:off x="1494483" y="723022"/>
              <a:ext cx="1829745" cy="5782267"/>
            </a:xfrm>
            <a:custGeom>
              <a:avLst/>
              <a:gdLst>
                <a:gd name="connsiteX0" fmla="*/ 914872 w 1829745"/>
                <a:gd name="connsiteY0" fmla="*/ 0 h 5782267"/>
                <a:gd name="connsiteX1" fmla="*/ 0 w 1829745"/>
                <a:gd name="connsiteY1" fmla="*/ 912994 h 5782267"/>
                <a:gd name="connsiteX2" fmla="*/ 254131 w 1829745"/>
                <a:gd name="connsiteY2" fmla="*/ 1541904 h 5782267"/>
                <a:gd name="connsiteX3" fmla="*/ 0 w 1829745"/>
                <a:gd name="connsiteY3" fmla="*/ 1825983 h 5782267"/>
                <a:gd name="connsiteX4" fmla="*/ 0 w 1829745"/>
                <a:gd name="connsiteY4" fmla="*/ 5376495 h 5782267"/>
                <a:gd name="connsiteX5" fmla="*/ 914872 w 1829745"/>
                <a:gd name="connsiteY5" fmla="*/ 5782268 h 5782267"/>
                <a:gd name="connsiteX6" fmla="*/ 1829745 w 1829745"/>
                <a:gd name="connsiteY6" fmla="*/ 5376495 h 5782267"/>
                <a:gd name="connsiteX7" fmla="*/ 1829745 w 1829745"/>
                <a:gd name="connsiteY7" fmla="*/ 1825983 h 5782267"/>
                <a:gd name="connsiteX8" fmla="*/ 1575615 w 1829745"/>
                <a:gd name="connsiteY8" fmla="*/ 1541904 h 5782267"/>
                <a:gd name="connsiteX9" fmla="*/ 1545081 w 1829745"/>
                <a:gd name="connsiteY9" fmla="*/ 253608 h 5782267"/>
                <a:gd name="connsiteX10" fmla="*/ 914872 w 1829745"/>
                <a:gd name="connsiteY10" fmla="*/ 0 h 5782267"/>
                <a:gd name="connsiteX11" fmla="*/ 914872 w 1829745"/>
                <a:gd name="connsiteY11" fmla="*/ 202886 h 5782267"/>
                <a:gd name="connsiteX12" fmla="*/ 1626441 w 1829745"/>
                <a:gd name="connsiteY12" fmla="*/ 912994 h 5782267"/>
                <a:gd name="connsiteX13" fmla="*/ 914872 w 1829745"/>
                <a:gd name="connsiteY13" fmla="*/ 1623097 h 5782267"/>
                <a:gd name="connsiteX14" fmla="*/ 203305 w 1829745"/>
                <a:gd name="connsiteY14" fmla="*/ 912994 h 5782267"/>
                <a:gd name="connsiteX15" fmla="*/ 914872 w 1829745"/>
                <a:gd name="connsiteY15" fmla="*/ 202886 h 5782267"/>
                <a:gd name="connsiteX16" fmla="*/ 914872 w 1829745"/>
                <a:gd name="connsiteY16" fmla="*/ 5579382 h 5782267"/>
                <a:gd name="connsiteX17" fmla="*/ 203305 w 1829745"/>
                <a:gd name="connsiteY17" fmla="*/ 5376495 h 5782267"/>
                <a:gd name="connsiteX18" fmla="*/ 203305 w 1829745"/>
                <a:gd name="connsiteY18" fmla="*/ 5132981 h 5782267"/>
                <a:gd name="connsiteX19" fmla="*/ 914872 w 1829745"/>
                <a:gd name="connsiteY19" fmla="*/ 5275052 h 5782267"/>
                <a:gd name="connsiteX20" fmla="*/ 1626441 w 1829745"/>
                <a:gd name="connsiteY20" fmla="*/ 5132981 h 5782267"/>
                <a:gd name="connsiteX21" fmla="*/ 1626441 w 1829745"/>
                <a:gd name="connsiteY21" fmla="*/ 5376495 h 5782267"/>
                <a:gd name="connsiteX22" fmla="*/ 914872 w 1829745"/>
                <a:gd name="connsiteY22" fmla="*/ 5579382 h 5782267"/>
                <a:gd name="connsiteX23" fmla="*/ 914872 w 1829745"/>
                <a:gd name="connsiteY23" fmla="*/ 5072166 h 5782267"/>
                <a:gd name="connsiteX24" fmla="*/ 203305 w 1829745"/>
                <a:gd name="connsiteY24" fmla="*/ 4869279 h 5782267"/>
                <a:gd name="connsiteX25" fmla="*/ 203305 w 1829745"/>
                <a:gd name="connsiteY25" fmla="*/ 4625765 h 5782267"/>
                <a:gd name="connsiteX26" fmla="*/ 914872 w 1829745"/>
                <a:gd name="connsiteY26" fmla="*/ 4767836 h 5782267"/>
                <a:gd name="connsiteX27" fmla="*/ 1626441 w 1829745"/>
                <a:gd name="connsiteY27" fmla="*/ 4625765 h 5782267"/>
                <a:gd name="connsiteX28" fmla="*/ 1626441 w 1829745"/>
                <a:gd name="connsiteY28" fmla="*/ 4869279 h 5782267"/>
                <a:gd name="connsiteX29" fmla="*/ 914872 w 1829745"/>
                <a:gd name="connsiteY29" fmla="*/ 5072166 h 5782267"/>
                <a:gd name="connsiteX30" fmla="*/ 914872 w 1829745"/>
                <a:gd name="connsiteY30" fmla="*/ 4564950 h 5782267"/>
                <a:gd name="connsiteX31" fmla="*/ 203305 w 1829745"/>
                <a:gd name="connsiteY31" fmla="*/ 4362063 h 5782267"/>
                <a:gd name="connsiteX32" fmla="*/ 203305 w 1829745"/>
                <a:gd name="connsiteY32" fmla="*/ 4118549 h 5782267"/>
                <a:gd name="connsiteX33" fmla="*/ 914872 w 1829745"/>
                <a:gd name="connsiteY33" fmla="*/ 4260620 h 5782267"/>
                <a:gd name="connsiteX34" fmla="*/ 1626441 w 1829745"/>
                <a:gd name="connsiteY34" fmla="*/ 4118549 h 5782267"/>
                <a:gd name="connsiteX35" fmla="*/ 1626441 w 1829745"/>
                <a:gd name="connsiteY35" fmla="*/ 4362063 h 5782267"/>
                <a:gd name="connsiteX36" fmla="*/ 914872 w 1829745"/>
                <a:gd name="connsiteY36" fmla="*/ 4564950 h 5782267"/>
                <a:gd name="connsiteX37" fmla="*/ 914872 w 1829745"/>
                <a:gd name="connsiteY37" fmla="*/ 4057733 h 5782267"/>
                <a:gd name="connsiteX38" fmla="*/ 203305 w 1829745"/>
                <a:gd name="connsiteY38" fmla="*/ 3854847 h 5782267"/>
                <a:gd name="connsiteX39" fmla="*/ 203305 w 1829745"/>
                <a:gd name="connsiteY39" fmla="*/ 3611333 h 5782267"/>
                <a:gd name="connsiteX40" fmla="*/ 914872 w 1829745"/>
                <a:gd name="connsiteY40" fmla="*/ 3753404 h 5782267"/>
                <a:gd name="connsiteX41" fmla="*/ 1626441 w 1829745"/>
                <a:gd name="connsiteY41" fmla="*/ 3611333 h 5782267"/>
                <a:gd name="connsiteX42" fmla="*/ 1626441 w 1829745"/>
                <a:gd name="connsiteY42" fmla="*/ 3854847 h 5782267"/>
                <a:gd name="connsiteX43" fmla="*/ 914872 w 1829745"/>
                <a:gd name="connsiteY43" fmla="*/ 4057733 h 5782267"/>
                <a:gd name="connsiteX44" fmla="*/ 914872 w 1829745"/>
                <a:gd name="connsiteY44" fmla="*/ 3550517 h 5782267"/>
                <a:gd name="connsiteX45" fmla="*/ 203305 w 1829745"/>
                <a:gd name="connsiteY45" fmla="*/ 3347631 h 5782267"/>
                <a:gd name="connsiteX46" fmla="*/ 203305 w 1829745"/>
                <a:gd name="connsiteY46" fmla="*/ 3104117 h 5782267"/>
                <a:gd name="connsiteX47" fmla="*/ 914872 w 1829745"/>
                <a:gd name="connsiteY47" fmla="*/ 3246188 h 5782267"/>
                <a:gd name="connsiteX48" fmla="*/ 1626441 w 1829745"/>
                <a:gd name="connsiteY48" fmla="*/ 3104117 h 5782267"/>
                <a:gd name="connsiteX49" fmla="*/ 1626441 w 1829745"/>
                <a:gd name="connsiteY49" fmla="*/ 3347631 h 5782267"/>
                <a:gd name="connsiteX50" fmla="*/ 914872 w 1829745"/>
                <a:gd name="connsiteY50" fmla="*/ 3550517 h 5782267"/>
                <a:gd name="connsiteX51" fmla="*/ 914872 w 1829745"/>
                <a:gd name="connsiteY51" fmla="*/ 3043301 h 5782267"/>
                <a:gd name="connsiteX52" fmla="*/ 203305 w 1829745"/>
                <a:gd name="connsiteY52" fmla="*/ 2840415 h 5782267"/>
                <a:gd name="connsiteX53" fmla="*/ 203305 w 1829745"/>
                <a:gd name="connsiteY53" fmla="*/ 2596901 h 5782267"/>
                <a:gd name="connsiteX54" fmla="*/ 914872 w 1829745"/>
                <a:gd name="connsiteY54" fmla="*/ 2738972 h 5782267"/>
                <a:gd name="connsiteX55" fmla="*/ 1626441 w 1829745"/>
                <a:gd name="connsiteY55" fmla="*/ 2596901 h 5782267"/>
                <a:gd name="connsiteX56" fmla="*/ 1626441 w 1829745"/>
                <a:gd name="connsiteY56" fmla="*/ 2840415 h 5782267"/>
                <a:gd name="connsiteX57" fmla="*/ 914872 w 1829745"/>
                <a:gd name="connsiteY57" fmla="*/ 3043301 h 5782267"/>
                <a:gd name="connsiteX58" fmla="*/ 914872 w 1829745"/>
                <a:gd name="connsiteY58" fmla="*/ 2536085 h 5782267"/>
                <a:gd name="connsiteX59" fmla="*/ 203305 w 1829745"/>
                <a:gd name="connsiteY59" fmla="*/ 2333199 h 5782267"/>
                <a:gd name="connsiteX60" fmla="*/ 203305 w 1829745"/>
                <a:gd name="connsiteY60" fmla="*/ 2089684 h 5782267"/>
                <a:gd name="connsiteX61" fmla="*/ 914872 w 1829745"/>
                <a:gd name="connsiteY61" fmla="*/ 2231756 h 5782267"/>
                <a:gd name="connsiteX62" fmla="*/ 1626441 w 1829745"/>
                <a:gd name="connsiteY62" fmla="*/ 2089684 h 5782267"/>
                <a:gd name="connsiteX63" fmla="*/ 1626441 w 1829745"/>
                <a:gd name="connsiteY63" fmla="*/ 2333199 h 5782267"/>
                <a:gd name="connsiteX64" fmla="*/ 914872 w 1829745"/>
                <a:gd name="connsiteY64" fmla="*/ 2536085 h 5782267"/>
                <a:gd name="connsiteX65" fmla="*/ 1626441 w 1829745"/>
                <a:gd name="connsiteY65" fmla="*/ 1825983 h 5782267"/>
                <a:gd name="connsiteX66" fmla="*/ 914872 w 1829745"/>
                <a:gd name="connsiteY66" fmla="*/ 2028869 h 5782267"/>
                <a:gd name="connsiteX67" fmla="*/ 203305 w 1829745"/>
                <a:gd name="connsiteY67" fmla="*/ 1825983 h 5782267"/>
                <a:gd name="connsiteX68" fmla="*/ 426910 w 1829745"/>
                <a:gd name="connsiteY68" fmla="*/ 1683912 h 5782267"/>
                <a:gd name="connsiteX69" fmla="*/ 1392602 w 1829745"/>
                <a:gd name="connsiteY69" fmla="*/ 1683912 h 5782267"/>
                <a:gd name="connsiteX70" fmla="*/ 1626441 w 1829745"/>
                <a:gd name="connsiteY70" fmla="*/ 1825983 h 578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9745" h="5782267">
                  <a:moveTo>
                    <a:pt x="914872" y="0"/>
                  </a:moveTo>
                  <a:cubicBezTo>
                    <a:pt x="406610" y="0"/>
                    <a:pt x="0" y="405773"/>
                    <a:pt x="0" y="912994"/>
                  </a:cubicBezTo>
                  <a:cubicBezTo>
                    <a:pt x="0" y="1146288"/>
                    <a:pt x="91477" y="1369489"/>
                    <a:pt x="254131" y="1541904"/>
                  </a:cubicBezTo>
                  <a:cubicBezTo>
                    <a:pt x="91477" y="1612939"/>
                    <a:pt x="0" y="1714383"/>
                    <a:pt x="0" y="1825983"/>
                  </a:cubicBezTo>
                  <a:lnTo>
                    <a:pt x="0" y="5376495"/>
                  </a:lnTo>
                  <a:cubicBezTo>
                    <a:pt x="0" y="5640197"/>
                    <a:pt x="457436" y="5782268"/>
                    <a:pt x="914872" y="5782268"/>
                  </a:cubicBezTo>
                  <a:cubicBezTo>
                    <a:pt x="1372310" y="5782268"/>
                    <a:pt x="1829745" y="5640197"/>
                    <a:pt x="1829745" y="5376495"/>
                  </a:cubicBezTo>
                  <a:lnTo>
                    <a:pt x="1829745" y="1825983"/>
                  </a:lnTo>
                  <a:cubicBezTo>
                    <a:pt x="1829745" y="1714383"/>
                    <a:pt x="1738271" y="1612939"/>
                    <a:pt x="1575615" y="1541904"/>
                  </a:cubicBezTo>
                  <a:cubicBezTo>
                    <a:pt x="1921220" y="1176696"/>
                    <a:pt x="1911042" y="598505"/>
                    <a:pt x="1545081" y="253608"/>
                  </a:cubicBezTo>
                  <a:cubicBezTo>
                    <a:pt x="1372310" y="91289"/>
                    <a:pt x="1148652" y="0"/>
                    <a:pt x="914872" y="0"/>
                  </a:cubicBezTo>
                  <a:close/>
                  <a:moveTo>
                    <a:pt x="914872" y="202886"/>
                  </a:moveTo>
                  <a:cubicBezTo>
                    <a:pt x="1311306" y="202886"/>
                    <a:pt x="1626441" y="517320"/>
                    <a:pt x="1626441" y="912994"/>
                  </a:cubicBezTo>
                  <a:cubicBezTo>
                    <a:pt x="1626441" y="1308610"/>
                    <a:pt x="1311306" y="1623097"/>
                    <a:pt x="914872" y="1623097"/>
                  </a:cubicBezTo>
                  <a:cubicBezTo>
                    <a:pt x="518438" y="1623097"/>
                    <a:pt x="203305" y="1308610"/>
                    <a:pt x="203305" y="912994"/>
                  </a:cubicBezTo>
                  <a:cubicBezTo>
                    <a:pt x="203305" y="517320"/>
                    <a:pt x="518438" y="202886"/>
                    <a:pt x="914872" y="202886"/>
                  </a:cubicBezTo>
                  <a:close/>
                  <a:moveTo>
                    <a:pt x="914872" y="5579382"/>
                  </a:moveTo>
                  <a:cubicBezTo>
                    <a:pt x="457436" y="5579382"/>
                    <a:pt x="203305" y="5437311"/>
                    <a:pt x="203305" y="5376495"/>
                  </a:cubicBezTo>
                  <a:lnTo>
                    <a:pt x="203305" y="5132981"/>
                  </a:lnTo>
                  <a:cubicBezTo>
                    <a:pt x="426910" y="5234424"/>
                    <a:pt x="670916" y="5285146"/>
                    <a:pt x="914872" y="5275052"/>
                  </a:cubicBezTo>
                  <a:cubicBezTo>
                    <a:pt x="1158827" y="5285146"/>
                    <a:pt x="1402780" y="5234424"/>
                    <a:pt x="1626441" y="5132981"/>
                  </a:cubicBezTo>
                  <a:lnTo>
                    <a:pt x="1626441" y="5376495"/>
                  </a:lnTo>
                  <a:cubicBezTo>
                    <a:pt x="1626441" y="5437311"/>
                    <a:pt x="1372310" y="5579382"/>
                    <a:pt x="914872" y="5579382"/>
                  </a:cubicBezTo>
                  <a:close/>
                  <a:moveTo>
                    <a:pt x="914872" y="5072166"/>
                  </a:moveTo>
                  <a:cubicBezTo>
                    <a:pt x="457436" y="5072166"/>
                    <a:pt x="203305" y="4930095"/>
                    <a:pt x="203305" y="4869279"/>
                  </a:cubicBezTo>
                  <a:lnTo>
                    <a:pt x="203305" y="4625765"/>
                  </a:lnTo>
                  <a:cubicBezTo>
                    <a:pt x="426910" y="4727208"/>
                    <a:pt x="670916" y="4777930"/>
                    <a:pt x="914872" y="4767836"/>
                  </a:cubicBezTo>
                  <a:cubicBezTo>
                    <a:pt x="1158827" y="4777930"/>
                    <a:pt x="1402780" y="4727208"/>
                    <a:pt x="1626441" y="4625765"/>
                  </a:cubicBezTo>
                  <a:lnTo>
                    <a:pt x="1626441" y="4869279"/>
                  </a:lnTo>
                  <a:cubicBezTo>
                    <a:pt x="1626441" y="4930095"/>
                    <a:pt x="1372310" y="5072166"/>
                    <a:pt x="914872" y="5072166"/>
                  </a:cubicBezTo>
                  <a:close/>
                  <a:moveTo>
                    <a:pt x="914872" y="4564950"/>
                  </a:moveTo>
                  <a:cubicBezTo>
                    <a:pt x="457436" y="4564950"/>
                    <a:pt x="203305" y="4422879"/>
                    <a:pt x="203305" y="4362063"/>
                  </a:cubicBezTo>
                  <a:lnTo>
                    <a:pt x="203305" y="4118549"/>
                  </a:lnTo>
                  <a:cubicBezTo>
                    <a:pt x="426910" y="4219992"/>
                    <a:pt x="670916" y="4270714"/>
                    <a:pt x="914872" y="4260620"/>
                  </a:cubicBezTo>
                  <a:cubicBezTo>
                    <a:pt x="1158827" y="4270714"/>
                    <a:pt x="1402780" y="4219992"/>
                    <a:pt x="1626441" y="4118549"/>
                  </a:cubicBezTo>
                  <a:lnTo>
                    <a:pt x="1626441" y="4362063"/>
                  </a:lnTo>
                  <a:cubicBezTo>
                    <a:pt x="1626441" y="4422879"/>
                    <a:pt x="1372310" y="4564950"/>
                    <a:pt x="914872" y="4564950"/>
                  </a:cubicBezTo>
                  <a:close/>
                  <a:moveTo>
                    <a:pt x="914872" y="4057733"/>
                  </a:moveTo>
                  <a:cubicBezTo>
                    <a:pt x="457436" y="4057733"/>
                    <a:pt x="203305" y="3915662"/>
                    <a:pt x="203305" y="3854847"/>
                  </a:cubicBezTo>
                  <a:lnTo>
                    <a:pt x="203305" y="3611333"/>
                  </a:lnTo>
                  <a:cubicBezTo>
                    <a:pt x="426910" y="3712776"/>
                    <a:pt x="670916" y="3763498"/>
                    <a:pt x="914872" y="3753404"/>
                  </a:cubicBezTo>
                  <a:cubicBezTo>
                    <a:pt x="1158827" y="3763498"/>
                    <a:pt x="1402780" y="3712776"/>
                    <a:pt x="1626441" y="3611333"/>
                  </a:cubicBezTo>
                  <a:lnTo>
                    <a:pt x="1626441" y="3854847"/>
                  </a:lnTo>
                  <a:cubicBezTo>
                    <a:pt x="1626441" y="3915662"/>
                    <a:pt x="1372310" y="4057733"/>
                    <a:pt x="914872" y="4057733"/>
                  </a:cubicBezTo>
                  <a:close/>
                  <a:moveTo>
                    <a:pt x="914872" y="3550517"/>
                  </a:moveTo>
                  <a:cubicBezTo>
                    <a:pt x="457436" y="3550517"/>
                    <a:pt x="203305" y="3408446"/>
                    <a:pt x="203305" y="3347631"/>
                  </a:cubicBezTo>
                  <a:lnTo>
                    <a:pt x="203305" y="3104117"/>
                  </a:lnTo>
                  <a:cubicBezTo>
                    <a:pt x="426910" y="3205560"/>
                    <a:pt x="670916" y="3256282"/>
                    <a:pt x="914872" y="3246188"/>
                  </a:cubicBezTo>
                  <a:cubicBezTo>
                    <a:pt x="1158827" y="3256282"/>
                    <a:pt x="1402780" y="3205560"/>
                    <a:pt x="1626441" y="3104117"/>
                  </a:cubicBezTo>
                  <a:lnTo>
                    <a:pt x="1626441" y="3347631"/>
                  </a:lnTo>
                  <a:cubicBezTo>
                    <a:pt x="1626441" y="3408446"/>
                    <a:pt x="1372310" y="3550517"/>
                    <a:pt x="914872" y="3550517"/>
                  </a:cubicBezTo>
                  <a:close/>
                  <a:moveTo>
                    <a:pt x="914872" y="3043301"/>
                  </a:moveTo>
                  <a:cubicBezTo>
                    <a:pt x="457436" y="3043301"/>
                    <a:pt x="203305" y="2901230"/>
                    <a:pt x="203305" y="2840415"/>
                  </a:cubicBezTo>
                  <a:lnTo>
                    <a:pt x="203305" y="2596901"/>
                  </a:lnTo>
                  <a:cubicBezTo>
                    <a:pt x="426910" y="2698344"/>
                    <a:pt x="670916" y="2749065"/>
                    <a:pt x="914872" y="2738972"/>
                  </a:cubicBezTo>
                  <a:cubicBezTo>
                    <a:pt x="1158827" y="2749065"/>
                    <a:pt x="1402780" y="2698344"/>
                    <a:pt x="1626441" y="2596901"/>
                  </a:cubicBezTo>
                  <a:lnTo>
                    <a:pt x="1626441" y="2840415"/>
                  </a:lnTo>
                  <a:cubicBezTo>
                    <a:pt x="1626441" y="2901230"/>
                    <a:pt x="1372310" y="3043301"/>
                    <a:pt x="914872" y="3043301"/>
                  </a:cubicBezTo>
                  <a:close/>
                  <a:moveTo>
                    <a:pt x="914872" y="2536085"/>
                  </a:moveTo>
                  <a:cubicBezTo>
                    <a:pt x="457436" y="2536085"/>
                    <a:pt x="203305" y="2394014"/>
                    <a:pt x="203305" y="2333199"/>
                  </a:cubicBezTo>
                  <a:lnTo>
                    <a:pt x="203305" y="2089684"/>
                  </a:lnTo>
                  <a:cubicBezTo>
                    <a:pt x="426910" y="2191128"/>
                    <a:pt x="670916" y="2241849"/>
                    <a:pt x="914872" y="2231756"/>
                  </a:cubicBezTo>
                  <a:cubicBezTo>
                    <a:pt x="1158827" y="2241849"/>
                    <a:pt x="1402780" y="2191128"/>
                    <a:pt x="1626441" y="2089684"/>
                  </a:cubicBezTo>
                  <a:lnTo>
                    <a:pt x="1626441" y="2333199"/>
                  </a:lnTo>
                  <a:cubicBezTo>
                    <a:pt x="1626441" y="2394014"/>
                    <a:pt x="1372310" y="2536085"/>
                    <a:pt x="914872" y="2536085"/>
                  </a:cubicBezTo>
                  <a:close/>
                  <a:moveTo>
                    <a:pt x="1626441" y="1825983"/>
                  </a:moveTo>
                  <a:cubicBezTo>
                    <a:pt x="1626441" y="1886798"/>
                    <a:pt x="1372310" y="2028869"/>
                    <a:pt x="914872" y="2028869"/>
                  </a:cubicBezTo>
                  <a:cubicBezTo>
                    <a:pt x="457436" y="2028869"/>
                    <a:pt x="203305" y="1886798"/>
                    <a:pt x="203305" y="1825983"/>
                  </a:cubicBezTo>
                  <a:cubicBezTo>
                    <a:pt x="203305" y="1805669"/>
                    <a:pt x="264307" y="1734633"/>
                    <a:pt x="426910" y="1683912"/>
                  </a:cubicBezTo>
                  <a:cubicBezTo>
                    <a:pt x="721742" y="1866547"/>
                    <a:pt x="1097826" y="1866547"/>
                    <a:pt x="1392602" y="1683912"/>
                  </a:cubicBezTo>
                  <a:cubicBezTo>
                    <a:pt x="1565437" y="1734633"/>
                    <a:pt x="1626441" y="1805669"/>
                    <a:pt x="1626441" y="1825983"/>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Shape 163">
              <a:extLst>
                <a:ext uri="{FF2B5EF4-FFF2-40B4-BE49-F238E27FC236}">
                  <a16:creationId xmlns:a16="http://schemas.microsoft.com/office/drawing/2014/main" id="{312E0CAA-F3DD-F846-8F35-90E85774A7A2}"/>
                </a:ext>
              </a:extLst>
            </p:cNvPr>
            <p:cNvSpPr/>
            <p:nvPr/>
          </p:nvSpPr>
          <p:spPr>
            <a:xfrm>
              <a:off x="3629186" y="3157664"/>
              <a:ext cx="1829742" cy="3347625"/>
            </a:xfrm>
            <a:custGeom>
              <a:avLst/>
              <a:gdLst>
                <a:gd name="connsiteX0" fmla="*/ 914871 w 1829742"/>
                <a:gd name="connsiteY0" fmla="*/ 0 h 3347625"/>
                <a:gd name="connsiteX1" fmla="*/ 0 w 1829742"/>
                <a:gd name="connsiteY1" fmla="*/ 405773 h 3347625"/>
                <a:gd name="connsiteX2" fmla="*/ 0 w 1829742"/>
                <a:gd name="connsiteY2" fmla="*/ 2941853 h 3347625"/>
                <a:gd name="connsiteX3" fmla="*/ 914871 w 1829742"/>
                <a:gd name="connsiteY3" fmla="*/ 3347626 h 3347625"/>
                <a:gd name="connsiteX4" fmla="*/ 1829743 w 1829742"/>
                <a:gd name="connsiteY4" fmla="*/ 2941853 h 3347625"/>
                <a:gd name="connsiteX5" fmla="*/ 1829743 w 1829742"/>
                <a:gd name="connsiteY5" fmla="*/ 405773 h 3347625"/>
                <a:gd name="connsiteX6" fmla="*/ 914871 w 1829742"/>
                <a:gd name="connsiteY6" fmla="*/ 0 h 3347625"/>
                <a:gd name="connsiteX7" fmla="*/ 914871 w 1829742"/>
                <a:gd name="connsiteY7" fmla="*/ 3144739 h 3347625"/>
                <a:gd name="connsiteX8" fmla="*/ 203305 w 1829742"/>
                <a:gd name="connsiteY8" fmla="*/ 2941853 h 3347625"/>
                <a:gd name="connsiteX9" fmla="*/ 203305 w 1829742"/>
                <a:gd name="connsiteY9" fmla="*/ 2698339 h 3347625"/>
                <a:gd name="connsiteX10" fmla="*/ 914871 w 1829742"/>
                <a:gd name="connsiteY10" fmla="*/ 2840410 h 3347625"/>
                <a:gd name="connsiteX11" fmla="*/ 1626438 w 1829742"/>
                <a:gd name="connsiteY11" fmla="*/ 2698339 h 3347625"/>
                <a:gd name="connsiteX12" fmla="*/ 1626438 w 1829742"/>
                <a:gd name="connsiteY12" fmla="*/ 2941853 h 3347625"/>
                <a:gd name="connsiteX13" fmla="*/ 914871 w 1829742"/>
                <a:gd name="connsiteY13" fmla="*/ 3144739 h 3347625"/>
                <a:gd name="connsiteX14" fmla="*/ 914871 w 1829742"/>
                <a:gd name="connsiteY14" fmla="*/ 2637523 h 3347625"/>
                <a:gd name="connsiteX15" fmla="*/ 203305 w 1829742"/>
                <a:gd name="connsiteY15" fmla="*/ 2434637 h 3347625"/>
                <a:gd name="connsiteX16" fmla="*/ 203305 w 1829742"/>
                <a:gd name="connsiteY16" fmla="*/ 2191123 h 3347625"/>
                <a:gd name="connsiteX17" fmla="*/ 914871 w 1829742"/>
                <a:gd name="connsiteY17" fmla="*/ 2333194 h 3347625"/>
                <a:gd name="connsiteX18" fmla="*/ 1626438 w 1829742"/>
                <a:gd name="connsiteY18" fmla="*/ 2191123 h 3347625"/>
                <a:gd name="connsiteX19" fmla="*/ 1626438 w 1829742"/>
                <a:gd name="connsiteY19" fmla="*/ 2434637 h 3347625"/>
                <a:gd name="connsiteX20" fmla="*/ 914871 w 1829742"/>
                <a:gd name="connsiteY20" fmla="*/ 2637523 h 3347625"/>
                <a:gd name="connsiteX21" fmla="*/ 914871 w 1829742"/>
                <a:gd name="connsiteY21" fmla="*/ 2130307 h 3347625"/>
                <a:gd name="connsiteX22" fmla="*/ 203305 w 1829742"/>
                <a:gd name="connsiteY22" fmla="*/ 1927421 h 3347625"/>
                <a:gd name="connsiteX23" fmla="*/ 203305 w 1829742"/>
                <a:gd name="connsiteY23" fmla="*/ 1683907 h 3347625"/>
                <a:gd name="connsiteX24" fmla="*/ 914871 w 1829742"/>
                <a:gd name="connsiteY24" fmla="*/ 1825978 h 3347625"/>
                <a:gd name="connsiteX25" fmla="*/ 1626438 w 1829742"/>
                <a:gd name="connsiteY25" fmla="*/ 1683907 h 3347625"/>
                <a:gd name="connsiteX26" fmla="*/ 1626438 w 1829742"/>
                <a:gd name="connsiteY26" fmla="*/ 1927421 h 3347625"/>
                <a:gd name="connsiteX27" fmla="*/ 914871 w 1829742"/>
                <a:gd name="connsiteY27" fmla="*/ 2130307 h 3347625"/>
                <a:gd name="connsiteX28" fmla="*/ 914871 w 1829742"/>
                <a:gd name="connsiteY28" fmla="*/ 1623091 h 3347625"/>
                <a:gd name="connsiteX29" fmla="*/ 203305 w 1829742"/>
                <a:gd name="connsiteY29" fmla="*/ 1420205 h 3347625"/>
                <a:gd name="connsiteX30" fmla="*/ 203305 w 1829742"/>
                <a:gd name="connsiteY30" fmla="*/ 1176691 h 3347625"/>
                <a:gd name="connsiteX31" fmla="*/ 914871 w 1829742"/>
                <a:gd name="connsiteY31" fmla="*/ 1318762 h 3347625"/>
                <a:gd name="connsiteX32" fmla="*/ 1626438 w 1829742"/>
                <a:gd name="connsiteY32" fmla="*/ 1176691 h 3347625"/>
                <a:gd name="connsiteX33" fmla="*/ 1626438 w 1829742"/>
                <a:gd name="connsiteY33" fmla="*/ 1420205 h 3347625"/>
                <a:gd name="connsiteX34" fmla="*/ 914871 w 1829742"/>
                <a:gd name="connsiteY34" fmla="*/ 1623091 h 3347625"/>
                <a:gd name="connsiteX35" fmla="*/ 914871 w 1829742"/>
                <a:gd name="connsiteY35" fmla="*/ 1115875 h 3347625"/>
                <a:gd name="connsiteX36" fmla="*/ 203305 w 1829742"/>
                <a:gd name="connsiteY36" fmla="*/ 912989 h 3347625"/>
                <a:gd name="connsiteX37" fmla="*/ 203305 w 1829742"/>
                <a:gd name="connsiteY37" fmla="*/ 669475 h 3347625"/>
                <a:gd name="connsiteX38" fmla="*/ 914871 w 1829742"/>
                <a:gd name="connsiteY38" fmla="*/ 811546 h 3347625"/>
                <a:gd name="connsiteX39" fmla="*/ 1626438 w 1829742"/>
                <a:gd name="connsiteY39" fmla="*/ 669475 h 3347625"/>
                <a:gd name="connsiteX40" fmla="*/ 1626438 w 1829742"/>
                <a:gd name="connsiteY40" fmla="*/ 912989 h 3347625"/>
                <a:gd name="connsiteX41" fmla="*/ 914871 w 1829742"/>
                <a:gd name="connsiteY41" fmla="*/ 1115875 h 3347625"/>
                <a:gd name="connsiteX42" fmla="*/ 914871 w 1829742"/>
                <a:gd name="connsiteY42" fmla="*/ 608659 h 3347625"/>
                <a:gd name="connsiteX43" fmla="*/ 203305 w 1829742"/>
                <a:gd name="connsiteY43" fmla="*/ 405773 h 3347625"/>
                <a:gd name="connsiteX44" fmla="*/ 914871 w 1829742"/>
                <a:gd name="connsiteY44" fmla="*/ 202886 h 3347625"/>
                <a:gd name="connsiteX45" fmla="*/ 1626438 w 1829742"/>
                <a:gd name="connsiteY45" fmla="*/ 405773 h 3347625"/>
                <a:gd name="connsiteX46" fmla="*/ 914871 w 1829742"/>
                <a:gd name="connsiteY46" fmla="*/ 608659 h 33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9742" h="3347625">
                  <a:moveTo>
                    <a:pt x="914871" y="0"/>
                  </a:moveTo>
                  <a:cubicBezTo>
                    <a:pt x="457436" y="0"/>
                    <a:pt x="0" y="142008"/>
                    <a:pt x="0" y="405773"/>
                  </a:cubicBezTo>
                  <a:lnTo>
                    <a:pt x="0" y="2941853"/>
                  </a:lnTo>
                  <a:cubicBezTo>
                    <a:pt x="0" y="3205555"/>
                    <a:pt x="457436" y="3347626"/>
                    <a:pt x="914871" y="3347626"/>
                  </a:cubicBezTo>
                  <a:cubicBezTo>
                    <a:pt x="1372307" y="3347626"/>
                    <a:pt x="1829743" y="3205555"/>
                    <a:pt x="1829743" y="2941853"/>
                  </a:cubicBezTo>
                  <a:lnTo>
                    <a:pt x="1829743" y="405773"/>
                  </a:lnTo>
                  <a:cubicBezTo>
                    <a:pt x="1829743" y="142008"/>
                    <a:pt x="1372307" y="0"/>
                    <a:pt x="914871" y="0"/>
                  </a:cubicBezTo>
                  <a:close/>
                  <a:moveTo>
                    <a:pt x="914871" y="3144739"/>
                  </a:moveTo>
                  <a:cubicBezTo>
                    <a:pt x="457436" y="3144739"/>
                    <a:pt x="203305" y="3002668"/>
                    <a:pt x="203305" y="2941853"/>
                  </a:cubicBezTo>
                  <a:lnTo>
                    <a:pt x="203305" y="2698339"/>
                  </a:lnTo>
                  <a:cubicBezTo>
                    <a:pt x="426902" y="2799782"/>
                    <a:pt x="670919" y="2850504"/>
                    <a:pt x="914871" y="2840410"/>
                  </a:cubicBezTo>
                  <a:cubicBezTo>
                    <a:pt x="1158824" y="2850504"/>
                    <a:pt x="1402778" y="2799782"/>
                    <a:pt x="1626438" y="2698339"/>
                  </a:cubicBezTo>
                  <a:lnTo>
                    <a:pt x="1626438" y="2941853"/>
                  </a:lnTo>
                  <a:cubicBezTo>
                    <a:pt x="1626438" y="3002668"/>
                    <a:pt x="1372307" y="3144739"/>
                    <a:pt x="914871" y="3144739"/>
                  </a:cubicBezTo>
                  <a:close/>
                  <a:moveTo>
                    <a:pt x="914871" y="2637523"/>
                  </a:moveTo>
                  <a:cubicBezTo>
                    <a:pt x="457436" y="2637523"/>
                    <a:pt x="203305" y="2495452"/>
                    <a:pt x="203305" y="2434637"/>
                  </a:cubicBezTo>
                  <a:lnTo>
                    <a:pt x="203305" y="2191123"/>
                  </a:lnTo>
                  <a:cubicBezTo>
                    <a:pt x="426902" y="2292566"/>
                    <a:pt x="670919" y="2343288"/>
                    <a:pt x="914871" y="2333194"/>
                  </a:cubicBezTo>
                  <a:cubicBezTo>
                    <a:pt x="1158824" y="2343288"/>
                    <a:pt x="1402778" y="2292566"/>
                    <a:pt x="1626438" y="2191123"/>
                  </a:cubicBezTo>
                  <a:lnTo>
                    <a:pt x="1626438" y="2434637"/>
                  </a:lnTo>
                  <a:cubicBezTo>
                    <a:pt x="1626438" y="2495452"/>
                    <a:pt x="1372307" y="2637523"/>
                    <a:pt x="914871" y="2637523"/>
                  </a:cubicBezTo>
                  <a:close/>
                  <a:moveTo>
                    <a:pt x="914871" y="2130307"/>
                  </a:moveTo>
                  <a:cubicBezTo>
                    <a:pt x="457436" y="2130307"/>
                    <a:pt x="203305" y="1988236"/>
                    <a:pt x="203305" y="1927421"/>
                  </a:cubicBezTo>
                  <a:lnTo>
                    <a:pt x="203305" y="1683907"/>
                  </a:lnTo>
                  <a:cubicBezTo>
                    <a:pt x="426902" y="1785350"/>
                    <a:pt x="670919" y="1836072"/>
                    <a:pt x="914871" y="1825978"/>
                  </a:cubicBezTo>
                  <a:cubicBezTo>
                    <a:pt x="1158824" y="1836072"/>
                    <a:pt x="1402778" y="1785350"/>
                    <a:pt x="1626438" y="1683907"/>
                  </a:cubicBezTo>
                  <a:lnTo>
                    <a:pt x="1626438" y="1927421"/>
                  </a:lnTo>
                  <a:cubicBezTo>
                    <a:pt x="1626438" y="1988236"/>
                    <a:pt x="1372307" y="2130307"/>
                    <a:pt x="914871" y="2130307"/>
                  </a:cubicBezTo>
                  <a:close/>
                  <a:moveTo>
                    <a:pt x="914871" y="1623091"/>
                  </a:moveTo>
                  <a:cubicBezTo>
                    <a:pt x="457436" y="1623091"/>
                    <a:pt x="203305" y="1481020"/>
                    <a:pt x="203305" y="1420205"/>
                  </a:cubicBezTo>
                  <a:lnTo>
                    <a:pt x="203305" y="1176691"/>
                  </a:lnTo>
                  <a:cubicBezTo>
                    <a:pt x="426902" y="1278134"/>
                    <a:pt x="670919" y="1328855"/>
                    <a:pt x="914871" y="1318762"/>
                  </a:cubicBezTo>
                  <a:cubicBezTo>
                    <a:pt x="1158824" y="1328855"/>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9" y="821639"/>
                    <a:pt x="914871" y="811546"/>
                  </a:cubicBezTo>
                  <a:cubicBezTo>
                    <a:pt x="1158824" y="821639"/>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76" name="Freeform: Shape 164">
              <a:extLst>
                <a:ext uri="{FF2B5EF4-FFF2-40B4-BE49-F238E27FC236}">
                  <a16:creationId xmlns:a16="http://schemas.microsoft.com/office/drawing/2014/main" id="{093B9416-4E82-D54C-9713-F19E6D4E5812}"/>
                </a:ext>
              </a:extLst>
            </p:cNvPr>
            <p:cNvSpPr/>
            <p:nvPr/>
          </p:nvSpPr>
          <p:spPr>
            <a:xfrm>
              <a:off x="5763886" y="3664880"/>
              <a:ext cx="1829742" cy="2840409"/>
            </a:xfrm>
            <a:custGeom>
              <a:avLst/>
              <a:gdLst>
                <a:gd name="connsiteX0" fmla="*/ 914871 w 1829742"/>
                <a:gd name="connsiteY0" fmla="*/ 0 h 2840409"/>
                <a:gd name="connsiteX1" fmla="*/ 0 w 1829742"/>
                <a:gd name="connsiteY1" fmla="*/ 405773 h 2840409"/>
                <a:gd name="connsiteX2" fmla="*/ 0 w 1829742"/>
                <a:gd name="connsiteY2" fmla="*/ 2434637 h 2840409"/>
                <a:gd name="connsiteX3" fmla="*/ 914871 w 1829742"/>
                <a:gd name="connsiteY3" fmla="*/ 2840410 h 2840409"/>
                <a:gd name="connsiteX4" fmla="*/ 1829743 w 1829742"/>
                <a:gd name="connsiteY4" fmla="*/ 2434637 h 2840409"/>
                <a:gd name="connsiteX5" fmla="*/ 1829743 w 1829742"/>
                <a:gd name="connsiteY5" fmla="*/ 405773 h 2840409"/>
                <a:gd name="connsiteX6" fmla="*/ 914871 w 1829742"/>
                <a:gd name="connsiteY6" fmla="*/ 0 h 2840409"/>
                <a:gd name="connsiteX7" fmla="*/ 914871 w 1829742"/>
                <a:gd name="connsiteY7" fmla="*/ 2637524 h 2840409"/>
                <a:gd name="connsiteX8" fmla="*/ 203305 w 1829742"/>
                <a:gd name="connsiteY8" fmla="*/ 2434637 h 2840409"/>
                <a:gd name="connsiteX9" fmla="*/ 203305 w 1829742"/>
                <a:gd name="connsiteY9" fmla="*/ 2191123 h 2840409"/>
                <a:gd name="connsiteX10" fmla="*/ 914871 w 1829742"/>
                <a:gd name="connsiteY10" fmla="*/ 2333194 h 2840409"/>
                <a:gd name="connsiteX11" fmla="*/ 1626438 w 1829742"/>
                <a:gd name="connsiteY11" fmla="*/ 2191123 h 2840409"/>
                <a:gd name="connsiteX12" fmla="*/ 1626438 w 1829742"/>
                <a:gd name="connsiteY12" fmla="*/ 2434637 h 2840409"/>
                <a:gd name="connsiteX13" fmla="*/ 914871 w 1829742"/>
                <a:gd name="connsiteY13" fmla="*/ 2637524 h 2840409"/>
                <a:gd name="connsiteX14" fmla="*/ 914871 w 1829742"/>
                <a:gd name="connsiteY14" fmla="*/ 2130308 h 2840409"/>
                <a:gd name="connsiteX15" fmla="*/ 203305 w 1829742"/>
                <a:gd name="connsiteY15" fmla="*/ 1927421 h 2840409"/>
                <a:gd name="connsiteX16" fmla="*/ 203305 w 1829742"/>
                <a:gd name="connsiteY16" fmla="*/ 1683907 h 2840409"/>
                <a:gd name="connsiteX17" fmla="*/ 914871 w 1829742"/>
                <a:gd name="connsiteY17" fmla="*/ 1825978 h 2840409"/>
                <a:gd name="connsiteX18" fmla="*/ 1626438 w 1829742"/>
                <a:gd name="connsiteY18" fmla="*/ 1683907 h 2840409"/>
                <a:gd name="connsiteX19" fmla="*/ 1626438 w 1829742"/>
                <a:gd name="connsiteY19" fmla="*/ 1927421 h 2840409"/>
                <a:gd name="connsiteX20" fmla="*/ 914871 w 1829742"/>
                <a:gd name="connsiteY20" fmla="*/ 2130308 h 2840409"/>
                <a:gd name="connsiteX21" fmla="*/ 914871 w 1829742"/>
                <a:gd name="connsiteY21" fmla="*/ 1623091 h 2840409"/>
                <a:gd name="connsiteX22" fmla="*/ 203305 w 1829742"/>
                <a:gd name="connsiteY22" fmla="*/ 1420205 h 2840409"/>
                <a:gd name="connsiteX23" fmla="*/ 203305 w 1829742"/>
                <a:gd name="connsiteY23" fmla="*/ 1176691 h 2840409"/>
                <a:gd name="connsiteX24" fmla="*/ 914871 w 1829742"/>
                <a:gd name="connsiteY24" fmla="*/ 1318762 h 2840409"/>
                <a:gd name="connsiteX25" fmla="*/ 1626438 w 1829742"/>
                <a:gd name="connsiteY25" fmla="*/ 1176691 h 2840409"/>
                <a:gd name="connsiteX26" fmla="*/ 1626438 w 1829742"/>
                <a:gd name="connsiteY26" fmla="*/ 1420205 h 2840409"/>
                <a:gd name="connsiteX27" fmla="*/ 914871 w 1829742"/>
                <a:gd name="connsiteY27" fmla="*/ 1623091 h 2840409"/>
                <a:gd name="connsiteX28" fmla="*/ 914871 w 1829742"/>
                <a:gd name="connsiteY28" fmla="*/ 1115875 h 2840409"/>
                <a:gd name="connsiteX29" fmla="*/ 203305 w 1829742"/>
                <a:gd name="connsiteY29" fmla="*/ 912989 h 2840409"/>
                <a:gd name="connsiteX30" fmla="*/ 203305 w 1829742"/>
                <a:gd name="connsiteY30" fmla="*/ 669475 h 2840409"/>
                <a:gd name="connsiteX31" fmla="*/ 914871 w 1829742"/>
                <a:gd name="connsiteY31" fmla="*/ 811546 h 2840409"/>
                <a:gd name="connsiteX32" fmla="*/ 1626438 w 1829742"/>
                <a:gd name="connsiteY32" fmla="*/ 669475 h 2840409"/>
                <a:gd name="connsiteX33" fmla="*/ 1626438 w 1829742"/>
                <a:gd name="connsiteY33" fmla="*/ 912989 h 2840409"/>
                <a:gd name="connsiteX34" fmla="*/ 914871 w 1829742"/>
                <a:gd name="connsiteY34" fmla="*/ 1115875 h 2840409"/>
                <a:gd name="connsiteX35" fmla="*/ 914871 w 1829742"/>
                <a:gd name="connsiteY35" fmla="*/ 608659 h 2840409"/>
                <a:gd name="connsiteX36" fmla="*/ 203305 w 1829742"/>
                <a:gd name="connsiteY36" fmla="*/ 405773 h 2840409"/>
                <a:gd name="connsiteX37" fmla="*/ 914871 w 1829742"/>
                <a:gd name="connsiteY37" fmla="*/ 202886 h 2840409"/>
                <a:gd name="connsiteX38" fmla="*/ 1626438 w 1829742"/>
                <a:gd name="connsiteY38" fmla="*/ 405773 h 2840409"/>
                <a:gd name="connsiteX39" fmla="*/ 914871 w 1829742"/>
                <a:gd name="connsiteY39" fmla="*/ 608659 h 284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9742" h="2840409">
                  <a:moveTo>
                    <a:pt x="914871" y="0"/>
                  </a:moveTo>
                  <a:cubicBezTo>
                    <a:pt x="457436" y="0"/>
                    <a:pt x="0" y="142008"/>
                    <a:pt x="0" y="405773"/>
                  </a:cubicBezTo>
                  <a:lnTo>
                    <a:pt x="0" y="2434637"/>
                  </a:lnTo>
                  <a:cubicBezTo>
                    <a:pt x="0" y="2698339"/>
                    <a:pt x="457436" y="2840410"/>
                    <a:pt x="914871" y="2840410"/>
                  </a:cubicBezTo>
                  <a:cubicBezTo>
                    <a:pt x="1372307" y="2840410"/>
                    <a:pt x="1829743" y="2698339"/>
                    <a:pt x="1829743" y="2434637"/>
                  </a:cubicBezTo>
                  <a:lnTo>
                    <a:pt x="1829743" y="405773"/>
                  </a:lnTo>
                  <a:cubicBezTo>
                    <a:pt x="1829743" y="142008"/>
                    <a:pt x="1372307" y="0"/>
                    <a:pt x="914871" y="0"/>
                  </a:cubicBezTo>
                  <a:close/>
                  <a:moveTo>
                    <a:pt x="914871" y="2637524"/>
                  </a:moveTo>
                  <a:cubicBezTo>
                    <a:pt x="457436" y="2637524"/>
                    <a:pt x="203305" y="2495453"/>
                    <a:pt x="203305" y="2434637"/>
                  </a:cubicBezTo>
                  <a:lnTo>
                    <a:pt x="203305" y="2191123"/>
                  </a:lnTo>
                  <a:cubicBezTo>
                    <a:pt x="426902" y="2292566"/>
                    <a:pt x="670918" y="2343288"/>
                    <a:pt x="914871" y="2333194"/>
                  </a:cubicBezTo>
                  <a:cubicBezTo>
                    <a:pt x="1158824" y="2343288"/>
                    <a:pt x="1402778" y="2292566"/>
                    <a:pt x="1626438" y="2191123"/>
                  </a:cubicBezTo>
                  <a:lnTo>
                    <a:pt x="1626438" y="2434637"/>
                  </a:lnTo>
                  <a:cubicBezTo>
                    <a:pt x="1626438" y="2495453"/>
                    <a:pt x="1372307" y="2637524"/>
                    <a:pt x="914871" y="2637524"/>
                  </a:cubicBezTo>
                  <a:close/>
                  <a:moveTo>
                    <a:pt x="914871" y="2130308"/>
                  </a:moveTo>
                  <a:cubicBezTo>
                    <a:pt x="457436" y="2130308"/>
                    <a:pt x="203305" y="1988237"/>
                    <a:pt x="203305" y="1927421"/>
                  </a:cubicBezTo>
                  <a:lnTo>
                    <a:pt x="203305" y="1683907"/>
                  </a:lnTo>
                  <a:cubicBezTo>
                    <a:pt x="426902" y="1785350"/>
                    <a:pt x="670918" y="1836072"/>
                    <a:pt x="914871" y="1825978"/>
                  </a:cubicBezTo>
                  <a:cubicBezTo>
                    <a:pt x="1158824" y="1836072"/>
                    <a:pt x="1402778" y="1785350"/>
                    <a:pt x="1626438" y="1683907"/>
                  </a:cubicBezTo>
                  <a:lnTo>
                    <a:pt x="1626438" y="1927421"/>
                  </a:lnTo>
                  <a:cubicBezTo>
                    <a:pt x="1626438" y="1988237"/>
                    <a:pt x="1372307" y="2130308"/>
                    <a:pt x="914871" y="2130308"/>
                  </a:cubicBezTo>
                  <a:close/>
                  <a:moveTo>
                    <a:pt x="914871" y="1623091"/>
                  </a:moveTo>
                  <a:cubicBezTo>
                    <a:pt x="457436" y="1623091"/>
                    <a:pt x="203305" y="1481020"/>
                    <a:pt x="203305" y="1420205"/>
                  </a:cubicBezTo>
                  <a:lnTo>
                    <a:pt x="203305" y="1176691"/>
                  </a:lnTo>
                  <a:cubicBezTo>
                    <a:pt x="426902" y="1278134"/>
                    <a:pt x="670918" y="1328856"/>
                    <a:pt x="914871" y="1318762"/>
                  </a:cubicBezTo>
                  <a:cubicBezTo>
                    <a:pt x="1158824" y="1328856"/>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8" y="821640"/>
                    <a:pt x="914871" y="811546"/>
                  </a:cubicBezTo>
                  <a:cubicBezTo>
                    <a:pt x="1158824" y="821640"/>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7" name="TextBox 276"/>
          <p:cNvSpPr txBox="1"/>
          <p:nvPr/>
        </p:nvSpPr>
        <p:spPr>
          <a:xfrm>
            <a:off x="4179853" y="4455132"/>
            <a:ext cx="615466" cy="200055"/>
          </a:xfrm>
          <a:prstGeom prst="rect">
            <a:avLst/>
          </a:prstGeom>
          <a:noFill/>
        </p:spPr>
        <p:txBody>
          <a:bodyPr wrap="square" rtlCol="0">
            <a:spAutoFit/>
          </a:bodyPr>
          <a:lstStyle/>
          <a:p>
            <a:r>
              <a:rPr lang="uk-UA" sz="700" b="1" dirty="0">
                <a:solidFill>
                  <a:schemeClr val="bg1"/>
                </a:solidFill>
                <a:latin typeface="Arial" panose="020B0604020202020204" pitchFamily="34" charset="0"/>
                <a:cs typeface="Arial" panose="020B0604020202020204" pitchFamily="34" charset="0"/>
              </a:rPr>
              <a:t>МЛН ГРН.</a:t>
            </a:r>
            <a:endParaRPr lang="ru-RU" sz="700" b="1" dirty="0">
              <a:solidFill>
                <a:schemeClr val="bg1"/>
              </a:solidFill>
              <a:latin typeface="Arial" panose="020B0604020202020204" pitchFamily="34" charset="0"/>
              <a:cs typeface="Arial" panose="020B0604020202020204" pitchFamily="34" charset="0"/>
            </a:endParaRPr>
          </a:p>
        </p:txBody>
      </p:sp>
      <p:sp>
        <p:nvSpPr>
          <p:cNvPr id="279" name="TextBox 278"/>
          <p:cNvSpPr txBox="1"/>
          <p:nvPr/>
        </p:nvSpPr>
        <p:spPr>
          <a:xfrm>
            <a:off x="3751917" y="3504143"/>
            <a:ext cx="1421520" cy="692497"/>
          </a:xfrm>
          <a:prstGeom prst="rect">
            <a:avLst/>
          </a:prstGeom>
          <a:noFill/>
        </p:spPr>
        <p:txBody>
          <a:bodyPr wrap="square" rtlCol="0">
            <a:spAutoFit/>
          </a:bodyPr>
          <a:lstStyle/>
          <a:p>
            <a:pPr algn="ctr"/>
            <a:r>
              <a:rPr lang="uk-UA" sz="650" b="1" dirty="0">
                <a:solidFill>
                  <a:schemeClr val="bg1"/>
                </a:solidFill>
                <a:latin typeface="Arial" panose="020B0604020202020204" pitchFamily="34" charset="0"/>
                <a:cs typeface="Arial" panose="020B0604020202020204" pitchFamily="34" charset="0"/>
              </a:rPr>
              <a:t>ОБСЯГ </a:t>
            </a:r>
          </a:p>
          <a:p>
            <a:pPr algn="ctr"/>
            <a:r>
              <a:rPr lang="uk-UA" sz="650" b="1" dirty="0">
                <a:solidFill>
                  <a:schemeClr val="bg1"/>
                </a:solidFill>
                <a:latin typeface="Arial" panose="020B0604020202020204" pitchFamily="34" charset="0"/>
                <a:cs typeface="Arial" panose="020B0604020202020204" pitchFamily="34" charset="0"/>
              </a:rPr>
              <a:t>НЕВИПЛАЧЕНОЇ </a:t>
            </a:r>
          </a:p>
          <a:p>
            <a:pPr algn="ctr"/>
            <a:r>
              <a:rPr lang="uk-UA" sz="650" b="1" dirty="0">
                <a:solidFill>
                  <a:schemeClr val="bg1"/>
                </a:solidFill>
                <a:latin typeface="Arial" panose="020B0604020202020204" pitchFamily="34" charset="0"/>
                <a:cs typeface="Arial" panose="020B0604020202020204" pitchFamily="34" charset="0"/>
              </a:rPr>
              <a:t>ЗАРОБІТНОЇ ПЛАТИ</a:t>
            </a:r>
          </a:p>
          <a:p>
            <a:pPr algn="ctr"/>
            <a:r>
              <a:rPr lang="uk-UA" sz="650" b="1" dirty="0">
                <a:solidFill>
                  <a:schemeClr val="bg1"/>
                </a:solidFill>
                <a:latin typeface="Arial" panose="020B0604020202020204" pitchFamily="34" charset="0"/>
                <a:cs typeface="Arial" panose="020B0604020202020204" pitchFamily="34" charset="0"/>
              </a:rPr>
              <a:t>ПРОТЯГОМ 2019 -2020 РОКІВ ЗНИЗИВСЯ НА 63,4 МЛН. ГРН. ТА СТАНОВИТЬ</a:t>
            </a:r>
          </a:p>
        </p:txBody>
      </p:sp>
      <p:sp>
        <p:nvSpPr>
          <p:cNvPr id="16" name="TextBox 15"/>
          <p:cNvSpPr txBox="1"/>
          <p:nvPr/>
        </p:nvSpPr>
        <p:spPr>
          <a:xfrm>
            <a:off x="4184723" y="4167744"/>
            <a:ext cx="792088" cy="369332"/>
          </a:xfrm>
          <a:prstGeom prst="rect">
            <a:avLst/>
          </a:prstGeom>
          <a:noFill/>
        </p:spPr>
        <p:txBody>
          <a:bodyPr wrap="square" rtlCol="0">
            <a:spAutoFit/>
          </a:bodyPr>
          <a:lstStyle/>
          <a:p>
            <a:r>
              <a:rPr lang="uk-UA" b="1" dirty="0" smtClean="0">
                <a:solidFill>
                  <a:schemeClr val="bg1"/>
                </a:solidFill>
                <a:latin typeface="Arial" panose="020B0604020202020204" pitchFamily="34" charset="0"/>
                <a:cs typeface="Arial" panose="020B0604020202020204" pitchFamily="34" charset="0"/>
              </a:rPr>
              <a:t>46,2</a:t>
            </a:r>
            <a:endParaRPr lang="uk-UA" b="1" dirty="0">
              <a:solidFill>
                <a:schemeClr val="bg1"/>
              </a:solidFill>
              <a:latin typeface="Arial" panose="020B0604020202020204" pitchFamily="34" charset="0"/>
              <a:cs typeface="Arial" panose="020B0604020202020204" pitchFamily="34" charset="0"/>
            </a:endParaRPr>
          </a:p>
        </p:txBody>
      </p:sp>
      <p:grpSp>
        <p:nvGrpSpPr>
          <p:cNvPr id="280" name="Graphic 159">
            <a:extLst>
              <a:ext uri="{FF2B5EF4-FFF2-40B4-BE49-F238E27FC236}">
                <a16:creationId xmlns:a16="http://schemas.microsoft.com/office/drawing/2014/main" id="{C2E30928-ABE1-6B44-B8A2-D520B5C79BE9}"/>
              </a:ext>
            </a:extLst>
          </p:cNvPr>
          <p:cNvGrpSpPr>
            <a:grpSpLocks noChangeAspect="1"/>
          </p:cNvGrpSpPr>
          <p:nvPr/>
        </p:nvGrpSpPr>
        <p:grpSpPr>
          <a:xfrm>
            <a:off x="4984627" y="4144914"/>
            <a:ext cx="321302" cy="304952"/>
            <a:chOff x="1494483" y="723022"/>
            <a:chExt cx="6099145" cy="5782267"/>
          </a:xfrm>
          <a:solidFill>
            <a:schemeClr val="bg1"/>
          </a:solidFill>
        </p:grpSpPr>
        <p:sp>
          <p:nvSpPr>
            <p:cNvPr id="282" name="Freeform: Shape 162">
              <a:extLst>
                <a:ext uri="{FF2B5EF4-FFF2-40B4-BE49-F238E27FC236}">
                  <a16:creationId xmlns:a16="http://schemas.microsoft.com/office/drawing/2014/main" id="{7D923B24-9CCD-624C-B824-86AA3EB3AB7C}"/>
                </a:ext>
              </a:extLst>
            </p:cNvPr>
            <p:cNvSpPr/>
            <p:nvPr/>
          </p:nvSpPr>
          <p:spPr>
            <a:xfrm>
              <a:off x="1494483" y="723022"/>
              <a:ext cx="1829745" cy="5782267"/>
            </a:xfrm>
            <a:custGeom>
              <a:avLst/>
              <a:gdLst>
                <a:gd name="connsiteX0" fmla="*/ 914872 w 1829745"/>
                <a:gd name="connsiteY0" fmla="*/ 0 h 5782267"/>
                <a:gd name="connsiteX1" fmla="*/ 0 w 1829745"/>
                <a:gd name="connsiteY1" fmla="*/ 912994 h 5782267"/>
                <a:gd name="connsiteX2" fmla="*/ 254131 w 1829745"/>
                <a:gd name="connsiteY2" fmla="*/ 1541904 h 5782267"/>
                <a:gd name="connsiteX3" fmla="*/ 0 w 1829745"/>
                <a:gd name="connsiteY3" fmla="*/ 1825983 h 5782267"/>
                <a:gd name="connsiteX4" fmla="*/ 0 w 1829745"/>
                <a:gd name="connsiteY4" fmla="*/ 5376495 h 5782267"/>
                <a:gd name="connsiteX5" fmla="*/ 914872 w 1829745"/>
                <a:gd name="connsiteY5" fmla="*/ 5782268 h 5782267"/>
                <a:gd name="connsiteX6" fmla="*/ 1829745 w 1829745"/>
                <a:gd name="connsiteY6" fmla="*/ 5376495 h 5782267"/>
                <a:gd name="connsiteX7" fmla="*/ 1829745 w 1829745"/>
                <a:gd name="connsiteY7" fmla="*/ 1825983 h 5782267"/>
                <a:gd name="connsiteX8" fmla="*/ 1575615 w 1829745"/>
                <a:gd name="connsiteY8" fmla="*/ 1541904 h 5782267"/>
                <a:gd name="connsiteX9" fmla="*/ 1545081 w 1829745"/>
                <a:gd name="connsiteY9" fmla="*/ 253608 h 5782267"/>
                <a:gd name="connsiteX10" fmla="*/ 914872 w 1829745"/>
                <a:gd name="connsiteY10" fmla="*/ 0 h 5782267"/>
                <a:gd name="connsiteX11" fmla="*/ 914872 w 1829745"/>
                <a:gd name="connsiteY11" fmla="*/ 202886 h 5782267"/>
                <a:gd name="connsiteX12" fmla="*/ 1626441 w 1829745"/>
                <a:gd name="connsiteY12" fmla="*/ 912994 h 5782267"/>
                <a:gd name="connsiteX13" fmla="*/ 914872 w 1829745"/>
                <a:gd name="connsiteY13" fmla="*/ 1623097 h 5782267"/>
                <a:gd name="connsiteX14" fmla="*/ 203305 w 1829745"/>
                <a:gd name="connsiteY14" fmla="*/ 912994 h 5782267"/>
                <a:gd name="connsiteX15" fmla="*/ 914872 w 1829745"/>
                <a:gd name="connsiteY15" fmla="*/ 202886 h 5782267"/>
                <a:gd name="connsiteX16" fmla="*/ 914872 w 1829745"/>
                <a:gd name="connsiteY16" fmla="*/ 5579382 h 5782267"/>
                <a:gd name="connsiteX17" fmla="*/ 203305 w 1829745"/>
                <a:gd name="connsiteY17" fmla="*/ 5376495 h 5782267"/>
                <a:gd name="connsiteX18" fmla="*/ 203305 w 1829745"/>
                <a:gd name="connsiteY18" fmla="*/ 5132981 h 5782267"/>
                <a:gd name="connsiteX19" fmla="*/ 914872 w 1829745"/>
                <a:gd name="connsiteY19" fmla="*/ 5275052 h 5782267"/>
                <a:gd name="connsiteX20" fmla="*/ 1626441 w 1829745"/>
                <a:gd name="connsiteY20" fmla="*/ 5132981 h 5782267"/>
                <a:gd name="connsiteX21" fmla="*/ 1626441 w 1829745"/>
                <a:gd name="connsiteY21" fmla="*/ 5376495 h 5782267"/>
                <a:gd name="connsiteX22" fmla="*/ 914872 w 1829745"/>
                <a:gd name="connsiteY22" fmla="*/ 5579382 h 5782267"/>
                <a:gd name="connsiteX23" fmla="*/ 914872 w 1829745"/>
                <a:gd name="connsiteY23" fmla="*/ 5072166 h 5782267"/>
                <a:gd name="connsiteX24" fmla="*/ 203305 w 1829745"/>
                <a:gd name="connsiteY24" fmla="*/ 4869279 h 5782267"/>
                <a:gd name="connsiteX25" fmla="*/ 203305 w 1829745"/>
                <a:gd name="connsiteY25" fmla="*/ 4625765 h 5782267"/>
                <a:gd name="connsiteX26" fmla="*/ 914872 w 1829745"/>
                <a:gd name="connsiteY26" fmla="*/ 4767836 h 5782267"/>
                <a:gd name="connsiteX27" fmla="*/ 1626441 w 1829745"/>
                <a:gd name="connsiteY27" fmla="*/ 4625765 h 5782267"/>
                <a:gd name="connsiteX28" fmla="*/ 1626441 w 1829745"/>
                <a:gd name="connsiteY28" fmla="*/ 4869279 h 5782267"/>
                <a:gd name="connsiteX29" fmla="*/ 914872 w 1829745"/>
                <a:gd name="connsiteY29" fmla="*/ 5072166 h 5782267"/>
                <a:gd name="connsiteX30" fmla="*/ 914872 w 1829745"/>
                <a:gd name="connsiteY30" fmla="*/ 4564950 h 5782267"/>
                <a:gd name="connsiteX31" fmla="*/ 203305 w 1829745"/>
                <a:gd name="connsiteY31" fmla="*/ 4362063 h 5782267"/>
                <a:gd name="connsiteX32" fmla="*/ 203305 w 1829745"/>
                <a:gd name="connsiteY32" fmla="*/ 4118549 h 5782267"/>
                <a:gd name="connsiteX33" fmla="*/ 914872 w 1829745"/>
                <a:gd name="connsiteY33" fmla="*/ 4260620 h 5782267"/>
                <a:gd name="connsiteX34" fmla="*/ 1626441 w 1829745"/>
                <a:gd name="connsiteY34" fmla="*/ 4118549 h 5782267"/>
                <a:gd name="connsiteX35" fmla="*/ 1626441 w 1829745"/>
                <a:gd name="connsiteY35" fmla="*/ 4362063 h 5782267"/>
                <a:gd name="connsiteX36" fmla="*/ 914872 w 1829745"/>
                <a:gd name="connsiteY36" fmla="*/ 4564950 h 5782267"/>
                <a:gd name="connsiteX37" fmla="*/ 914872 w 1829745"/>
                <a:gd name="connsiteY37" fmla="*/ 4057733 h 5782267"/>
                <a:gd name="connsiteX38" fmla="*/ 203305 w 1829745"/>
                <a:gd name="connsiteY38" fmla="*/ 3854847 h 5782267"/>
                <a:gd name="connsiteX39" fmla="*/ 203305 w 1829745"/>
                <a:gd name="connsiteY39" fmla="*/ 3611333 h 5782267"/>
                <a:gd name="connsiteX40" fmla="*/ 914872 w 1829745"/>
                <a:gd name="connsiteY40" fmla="*/ 3753404 h 5782267"/>
                <a:gd name="connsiteX41" fmla="*/ 1626441 w 1829745"/>
                <a:gd name="connsiteY41" fmla="*/ 3611333 h 5782267"/>
                <a:gd name="connsiteX42" fmla="*/ 1626441 w 1829745"/>
                <a:gd name="connsiteY42" fmla="*/ 3854847 h 5782267"/>
                <a:gd name="connsiteX43" fmla="*/ 914872 w 1829745"/>
                <a:gd name="connsiteY43" fmla="*/ 4057733 h 5782267"/>
                <a:gd name="connsiteX44" fmla="*/ 914872 w 1829745"/>
                <a:gd name="connsiteY44" fmla="*/ 3550517 h 5782267"/>
                <a:gd name="connsiteX45" fmla="*/ 203305 w 1829745"/>
                <a:gd name="connsiteY45" fmla="*/ 3347631 h 5782267"/>
                <a:gd name="connsiteX46" fmla="*/ 203305 w 1829745"/>
                <a:gd name="connsiteY46" fmla="*/ 3104117 h 5782267"/>
                <a:gd name="connsiteX47" fmla="*/ 914872 w 1829745"/>
                <a:gd name="connsiteY47" fmla="*/ 3246188 h 5782267"/>
                <a:gd name="connsiteX48" fmla="*/ 1626441 w 1829745"/>
                <a:gd name="connsiteY48" fmla="*/ 3104117 h 5782267"/>
                <a:gd name="connsiteX49" fmla="*/ 1626441 w 1829745"/>
                <a:gd name="connsiteY49" fmla="*/ 3347631 h 5782267"/>
                <a:gd name="connsiteX50" fmla="*/ 914872 w 1829745"/>
                <a:gd name="connsiteY50" fmla="*/ 3550517 h 5782267"/>
                <a:gd name="connsiteX51" fmla="*/ 914872 w 1829745"/>
                <a:gd name="connsiteY51" fmla="*/ 3043301 h 5782267"/>
                <a:gd name="connsiteX52" fmla="*/ 203305 w 1829745"/>
                <a:gd name="connsiteY52" fmla="*/ 2840415 h 5782267"/>
                <a:gd name="connsiteX53" fmla="*/ 203305 w 1829745"/>
                <a:gd name="connsiteY53" fmla="*/ 2596901 h 5782267"/>
                <a:gd name="connsiteX54" fmla="*/ 914872 w 1829745"/>
                <a:gd name="connsiteY54" fmla="*/ 2738972 h 5782267"/>
                <a:gd name="connsiteX55" fmla="*/ 1626441 w 1829745"/>
                <a:gd name="connsiteY55" fmla="*/ 2596901 h 5782267"/>
                <a:gd name="connsiteX56" fmla="*/ 1626441 w 1829745"/>
                <a:gd name="connsiteY56" fmla="*/ 2840415 h 5782267"/>
                <a:gd name="connsiteX57" fmla="*/ 914872 w 1829745"/>
                <a:gd name="connsiteY57" fmla="*/ 3043301 h 5782267"/>
                <a:gd name="connsiteX58" fmla="*/ 914872 w 1829745"/>
                <a:gd name="connsiteY58" fmla="*/ 2536085 h 5782267"/>
                <a:gd name="connsiteX59" fmla="*/ 203305 w 1829745"/>
                <a:gd name="connsiteY59" fmla="*/ 2333199 h 5782267"/>
                <a:gd name="connsiteX60" fmla="*/ 203305 w 1829745"/>
                <a:gd name="connsiteY60" fmla="*/ 2089684 h 5782267"/>
                <a:gd name="connsiteX61" fmla="*/ 914872 w 1829745"/>
                <a:gd name="connsiteY61" fmla="*/ 2231756 h 5782267"/>
                <a:gd name="connsiteX62" fmla="*/ 1626441 w 1829745"/>
                <a:gd name="connsiteY62" fmla="*/ 2089684 h 5782267"/>
                <a:gd name="connsiteX63" fmla="*/ 1626441 w 1829745"/>
                <a:gd name="connsiteY63" fmla="*/ 2333199 h 5782267"/>
                <a:gd name="connsiteX64" fmla="*/ 914872 w 1829745"/>
                <a:gd name="connsiteY64" fmla="*/ 2536085 h 5782267"/>
                <a:gd name="connsiteX65" fmla="*/ 1626441 w 1829745"/>
                <a:gd name="connsiteY65" fmla="*/ 1825983 h 5782267"/>
                <a:gd name="connsiteX66" fmla="*/ 914872 w 1829745"/>
                <a:gd name="connsiteY66" fmla="*/ 2028869 h 5782267"/>
                <a:gd name="connsiteX67" fmla="*/ 203305 w 1829745"/>
                <a:gd name="connsiteY67" fmla="*/ 1825983 h 5782267"/>
                <a:gd name="connsiteX68" fmla="*/ 426910 w 1829745"/>
                <a:gd name="connsiteY68" fmla="*/ 1683912 h 5782267"/>
                <a:gd name="connsiteX69" fmla="*/ 1392602 w 1829745"/>
                <a:gd name="connsiteY69" fmla="*/ 1683912 h 5782267"/>
                <a:gd name="connsiteX70" fmla="*/ 1626441 w 1829745"/>
                <a:gd name="connsiteY70" fmla="*/ 1825983 h 578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29745" h="5782267">
                  <a:moveTo>
                    <a:pt x="914872" y="0"/>
                  </a:moveTo>
                  <a:cubicBezTo>
                    <a:pt x="406610" y="0"/>
                    <a:pt x="0" y="405773"/>
                    <a:pt x="0" y="912994"/>
                  </a:cubicBezTo>
                  <a:cubicBezTo>
                    <a:pt x="0" y="1146288"/>
                    <a:pt x="91477" y="1369489"/>
                    <a:pt x="254131" y="1541904"/>
                  </a:cubicBezTo>
                  <a:cubicBezTo>
                    <a:pt x="91477" y="1612939"/>
                    <a:pt x="0" y="1714383"/>
                    <a:pt x="0" y="1825983"/>
                  </a:cubicBezTo>
                  <a:lnTo>
                    <a:pt x="0" y="5376495"/>
                  </a:lnTo>
                  <a:cubicBezTo>
                    <a:pt x="0" y="5640197"/>
                    <a:pt x="457436" y="5782268"/>
                    <a:pt x="914872" y="5782268"/>
                  </a:cubicBezTo>
                  <a:cubicBezTo>
                    <a:pt x="1372310" y="5782268"/>
                    <a:pt x="1829745" y="5640197"/>
                    <a:pt x="1829745" y="5376495"/>
                  </a:cubicBezTo>
                  <a:lnTo>
                    <a:pt x="1829745" y="1825983"/>
                  </a:lnTo>
                  <a:cubicBezTo>
                    <a:pt x="1829745" y="1714383"/>
                    <a:pt x="1738271" y="1612939"/>
                    <a:pt x="1575615" y="1541904"/>
                  </a:cubicBezTo>
                  <a:cubicBezTo>
                    <a:pt x="1921220" y="1176696"/>
                    <a:pt x="1911042" y="598505"/>
                    <a:pt x="1545081" y="253608"/>
                  </a:cubicBezTo>
                  <a:cubicBezTo>
                    <a:pt x="1372310" y="91289"/>
                    <a:pt x="1148652" y="0"/>
                    <a:pt x="914872" y="0"/>
                  </a:cubicBezTo>
                  <a:close/>
                  <a:moveTo>
                    <a:pt x="914872" y="202886"/>
                  </a:moveTo>
                  <a:cubicBezTo>
                    <a:pt x="1311306" y="202886"/>
                    <a:pt x="1626441" y="517320"/>
                    <a:pt x="1626441" y="912994"/>
                  </a:cubicBezTo>
                  <a:cubicBezTo>
                    <a:pt x="1626441" y="1308610"/>
                    <a:pt x="1311306" y="1623097"/>
                    <a:pt x="914872" y="1623097"/>
                  </a:cubicBezTo>
                  <a:cubicBezTo>
                    <a:pt x="518438" y="1623097"/>
                    <a:pt x="203305" y="1308610"/>
                    <a:pt x="203305" y="912994"/>
                  </a:cubicBezTo>
                  <a:cubicBezTo>
                    <a:pt x="203305" y="517320"/>
                    <a:pt x="518438" y="202886"/>
                    <a:pt x="914872" y="202886"/>
                  </a:cubicBezTo>
                  <a:close/>
                  <a:moveTo>
                    <a:pt x="914872" y="5579382"/>
                  </a:moveTo>
                  <a:cubicBezTo>
                    <a:pt x="457436" y="5579382"/>
                    <a:pt x="203305" y="5437311"/>
                    <a:pt x="203305" y="5376495"/>
                  </a:cubicBezTo>
                  <a:lnTo>
                    <a:pt x="203305" y="5132981"/>
                  </a:lnTo>
                  <a:cubicBezTo>
                    <a:pt x="426910" y="5234424"/>
                    <a:pt x="670916" y="5285146"/>
                    <a:pt x="914872" y="5275052"/>
                  </a:cubicBezTo>
                  <a:cubicBezTo>
                    <a:pt x="1158827" y="5285146"/>
                    <a:pt x="1402780" y="5234424"/>
                    <a:pt x="1626441" y="5132981"/>
                  </a:cubicBezTo>
                  <a:lnTo>
                    <a:pt x="1626441" y="5376495"/>
                  </a:lnTo>
                  <a:cubicBezTo>
                    <a:pt x="1626441" y="5437311"/>
                    <a:pt x="1372310" y="5579382"/>
                    <a:pt x="914872" y="5579382"/>
                  </a:cubicBezTo>
                  <a:close/>
                  <a:moveTo>
                    <a:pt x="914872" y="5072166"/>
                  </a:moveTo>
                  <a:cubicBezTo>
                    <a:pt x="457436" y="5072166"/>
                    <a:pt x="203305" y="4930095"/>
                    <a:pt x="203305" y="4869279"/>
                  </a:cubicBezTo>
                  <a:lnTo>
                    <a:pt x="203305" y="4625765"/>
                  </a:lnTo>
                  <a:cubicBezTo>
                    <a:pt x="426910" y="4727208"/>
                    <a:pt x="670916" y="4777930"/>
                    <a:pt x="914872" y="4767836"/>
                  </a:cubicBezTo>
                  <a:cubicBezTo>
                    <a:pt x="1158827" y="4777930"/>
                    <a:pt x="1402780" y="4727208"/>
                    <a:pt x="1626441" y="4625765"/>
                  </a:cubicBezTo>
                  <a:lnTo>
                    <a:pt x="1626441" y="4869279"/>
                  </a:lnTo>
                  <a:cubicBezTo>
                    <a:pt x="1626441" y="4930095"/>
                    <a:pt x="1372310" y="5072166"/>
                    <a:pt x="914872" y="5072166"/>
                  </a:cubicBezTo>
                  <a:close/>
                  <a:moveTo>
                    <a:pt x="914872" y="4564950"/>
                  </a:moveTo>
                  <a:cubicBezTo>
                    <a:pt x="457436" y="4564950"/>
                    <a:pt x="203305" y="4422879"/>
                    <a:pt x="203305" y="4362063"/>
                  </a:cubicBezTo>
                  <a:lnTo>
                    <a:pt x="203305" y="4118549"/>
                  </a:lnTo>
                  <a:cubicBezTo>
                    <a:pt x="426910" y="4219992"/>
                    <a:pt x="670916" y="4270714"/>
                    <a:pt x="914872" y="4260620"/>
                  </a:cubicBezTo>
                  <a:cubicBezTo>
                    <a:pt x="1158827" y="4270714"/>
                    <a:pt x="1402780" y="4219992"/>
                    <a:pt x="1626441" y="4118549"/>
                  </a:cubicBezTo>
                  <a:lnTo>
                    <a:pt x="1626441" y="4362063"/>
                  </a:lnTo>
                  <a:cubicBezTo>
                    <a:pt x="1626441" y="4422879"/>
                    <a:pt x="1372310" y="4564950"/>
                    <a:pt x="914872" y="4564950"/>
                  </a:cubicBezTo>
                  <a:close/>
                  <a:moveTo>
                    <a:pt x="914872" y="4057733"/>
                  </a:moveTo>
                  <a:cubicBezTo>
                    <a:pt x="457436" y="4057733"/>
                    <a:pt x="203305" y="3915662"/>
                    <a:pt x="203305" y="3854847"/>
                  </a:cubicBezTo>
                  <a:lnTo>
                    <a:pt x="203305" y="3611333"/>
                  </a:lnTo>
                  <a:cubicBezTo>
                    <a:pt x="426910" y="3712776"/>
                    <a:pt x="670916" y="3763498"/>
                    <a:pt x="914872" y="3753404"/>
                  </a:cubicBezTo>
                  <a:cubicBezTo>
                    <a:pt x="1158827" y="3763498"/>
                    <a:pt x="1402780" y="3712776"/>
                    <a:pt x="1626441" y="3611333"/>
                  </a:cubicBezTo>
                  <a:lnTo>
                    <a:pt x="1626441" y="3854847"/>
                  </a:lnTo>
                  <a:cubicBezTo>
                    <a:pt x="1626441" y="3915662"/>
                    <a:pt x="1372310" y="4057733"/>
                    <a:pt x="914872" y="4057733"/>
                  </a:cubicBezTo>
                  <a:close/>
                  <a:moveTo>
                    <a:pt x="914872" y="3550517"/>
                  </a:moveTo>
                  <a:cubicBezTo>
                    <a:pt x="457436" y="3550517"/>
                    <a:pt x="203305" y="3408446"/>
                    <a:pt x="203305" y="3347631"/>
                  </a:cubicBezTo>
                  <a:lnTo>
                    <a:pt x="203305" y="3104117"/>
                  </a:lnTo>
                  <a:cubicBezTo>
                    <a:pt x="426910" y="3205560"/>
                    <a:pt x="670916" y="3256282"/>
                    <a:pt x="914872" y="3246188"/>
                  </a:cubicBezTo>
                  <a:cubicBezTo>
                    <a:pt x="1158827" y="3256282"/>
                    <a:pt x="1402780" y="3205560"/>
                    <a:pt x="1626441" y="3104117"/>
                  </a:cubicBezTo>
                  <a:lnTo>
                    <a:pt x="1626441" y="3347631"/>
                  </a:lnTo>
                  <a:cubicBezTo>
                    <a:pt x="1626441" y="3408446"/>
                    <a:pt x="1372310" y="3550517"/>
                    <a:pt x="914872" y="3550517"/>
                  </a:cubicBezTo>
                  <a:close/>
                  <a:moveTo>
                    <a:pt x="914872" y="3043301"/>
                  </a:moveTo>
                  <a:cubicBezTo>
                    <a:pt x="457436" y="3043301"/>
                    <a:pt x="203305" y="2901230"/>
                    <a:pt x="203305" y="2840415"/>
                  </a:cubicBezTo>
                  <a:lnTo>
                    <a:pt x="203305" y="2596901"/>
                  </a:lnTo>
                  <a:cubicBezTo>
                    <a:pt x="426910" y="2698344"/>
                    <a:pt x="670916" y="2749065"/>
                    <a:pt x="914872" y="2738972"/>
                  </a:cubicBezTo>
                  <a:cubicBezTo>
                    <a:pt x="1158827" y="2749065"/>
                    <a:pt x="1402780" y="2698344"/>
                    <a:pt x="1626441" y="2596901"/>
                  </a:cubicBezTo>
                  <a:lnTo>
                    <a:pt x="1626441" y="2840415"/>
                  </a:lnTo>
                  <a:cubicBezTo>
                    <a:pt x="1626441" y="2901230"/>
                    <a:pt x="1372310" y="3043301"/>
                    <a:pt x="914872" y="3043301"/>
                  </a:cubicBezTo>
                  <a:close/>
                  <a:moveTo>
                    <a:pt x="914872" y="2536085"/>
                  </a:moveTo>
                  <a:cubicBezTo>
                    <a:pt x="457436" y="2536085"/>
                    <a:pt x="203305" y="2394014"/>
                    <a:pt x="203305" y="2333199"/>
                  </a:cubicBezTo>
                  <a:lnTo>
                    <a:pt x="203305" y="2089684"/>
                  </a:lnTo>
                  <a:cubicBezTo>
                    <a:pt x="426910" y="2191128"/>
                    <a:pt x="670916" y="2241849"/>
                    <a:pt x="914872" y="2231756"/>
                  </a:cubicBezTo>
                  <a:cubicBezTo>
                    <a:pt x="1158827" y="2241849"/>
                    <a:pt x="1402780" y="2191128"/>
                    <a:pt x="1626441" y="2089684"/>
                  </a:cubicBezTo>
                  <a:lnTo>
                    <a:pt x="1626441" y="2333199"/>
                  </a:lnTo>
                  <a:cubicBezTo>
                    <a:pt x="1626441" y="2394014"/>
                    <a:pt x="1372310" y="2536085"/>
                    <a:pt x="914872" y="2536085"/>
                  </a:cubicBezTo>
                  <a:close/>
                  <a:moveTo>
                    <a:pt x="1626441" y="1825983"/>
                  </a:moveTo>
                  <a:cubicBezTo>
                    <a:pt x="1626441" y="1886798"/>
                    <a:pt x="1372310" y="2028869"/>
                    <a:pt x="914872" y="2028869"/>
                  </a:cubicBezTo>
                  <a:cubicBezTo>
                    <a:pt x="457436" y="2028869"/>
                    <a:pt x="203305" y="1886798"/>
                    <a:pt x="203305" y="1825983"/>
                  </a:cubicBezTo>
                  <a:cubicBezTo>
                    <a:pt x="203305" y="1805669"/>
                    <a:pt x="264307" y="1734633"/>
                    <a:pt x="426910" y="1683912"/>
                  </a:cubicBezTo>
                  <a:cubicBezTo>
                    <a:pt x="721742" y="1866547"/>
                    <a:pt x="1097826" y="1866547"/>
                    <a:pt x="1392602" y="1683912"/>
                  </a:cubicBezTo>
                  <a:cubicBezTo>
                    <a:pt x="1565437" y="1734633"/>
                    <a:pt x="1626441" y="1805669"/>
                    <a:pt x="1626441" y="1825983"/>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Freeform: Shape 163">
              <a:extLst>
                <a:ext uri="{FF2B5EF4-FFF2-40B4-BE49-F238E27FC236}">
                  <a16:creationId xmlns:a16="http://schemas.microsoft.com/office/drawing/2014/main" id="{312E0CAA-F3DD-F846-8F35-90E85774A7A2}"/>
                </a:ext>
              </a:extLst>
            </p:cNvPr>
            <p:cNvSpPr/>
            <p:nvPr/>
          </p:nvSpPr>
          <p:spPr>
            <a:xfrm>
              <a:off x="3629186" y="3157664"/>
              <a:ext cx="1829742" cy="3347625"/>
            </a:xfrm>
            <a:custGeom>
              <a:avLst/>
              <a:gdLst>
                <a:gd name="connsiteX0" fmla="*/ 914871 w 1829742"/>
                <a:gd name="connsiteY0" fmla="*/ 0 h 3347625"/>
                <a:gd name="connsiteX1" fmla="*/ 0 w 1829742"/>
                <a:gd name="connsiteY1" fmla="*/ 405773 h 3347625"/>
                <a:gd name="connsiteX2" fmla="*/ 0 w 1829742"/>
                <a:gd name="connsiteY2" fmla="*/ 2941853 h 3347625"/>
                <a:gd name="connsiteX3" fmla="*/ 914871 w 1829742"/>
                <a:gd name="connsiteY3" fmla="*/ 3347626 h 3347625"/>
                <a:gd name="connsiteX4" fmla="*/ 1829743 w 1829742"/>
                <a:gd name="connsiteY4" fmla="*/ 2941853 h 3347625"/>
                <a:gd name="connsiteX5" fmla="*/ 1829743 w 1829742"/>
                <a:gd name="connsiteY5" fmla="*/ 405773 h 3347625"/>
                <a:gd name="connsiteX6" fmla="*/ 914871 w 1829742"/>
                <a:gd name="connsiteY6" fmla="*/ 0 h 3347625"/>
                <a:gd name="connsiteX7" fmla="*/ 914871 w 1829742"/>
                <a:gd name="connsiteY7" fmla="*/ 3144739 h 3347625"/>
                <a:gd name="connsiteX8" fmla="*/ 203305 w 1829742"/>
                <a:gd name="connsiteY8" fmla="*/ 2941853 h 3347625"/>
                <a:gd name="connsiteX9" fmla="*/ 203305 w 1829742"/>
                <a:gd name="connsiteY9" fmla="*/ 2698339 h 3347625"/>
                <a:gd name="connsiteX10" fmla="*/ 914871 w 1829742"/>
                <a:gd name="connsiteY10" fmla="*/ 2840410 h 3347625"/>
                <a:gd name="connsiteX11" fmla="*/ 1626438 w 1829742"/>
                <a:gd name="connsiteY11" fmla="*/ 2698339 h 3347625"/>
                <a:gd name="connsiteX12" fmla="*/ 1626438 w 1829742"/>
                <a:gd name="connsiteY12" fmla="*/ 2941853 h 3347625"/>
                <a:gd name="connsiteX13" fmla="*/ 914871 w 1829742"/>
                <a:gd name="connsiteY13" fmla="*/ 3144739 h 3347625"/>
                <a:gd name="connsiteX14" fmla="*/ 914871 w 1829742"/>
                <a:gd name="connsiteY14" fmla="*/ 2637523 h 3347625"/>
                <a:gd name="connsiteX15" fmla="*/ 203305 w 1829742"/>
                <a:gd name="connsiteY15" fmla="*/ 2434637 h 3347625"/>
                <a:gd name="connsiteX16" fmla="*/ 203305 w 1829742"/>
                <a:gd name="connsiteY16" fmla="*/ 2191123 h 3347625"/>
                <a:gd name="connsiteX17" fmla="*/ 914871 w 1829742"/>
                <a:gd name="connsiteY17" fmla="*/ 2333194 h 3347625"/>
                <a:gd name="connsiteX18" fmla="*/ 1626438 w 1829742"/>
                <a:gd name="connsiteY18" fmla="*/ 2191123 h 3347625"/>
                <a:gd name="connsiteX19" fmla="*/ 1626438 w 1829742"/>
                <a:gd name="connsiteY19" fmla="*/ 2434637 h 3347625"/>
                <a:gd name="connsiteX20" fmla="*/ 914871 w 1829742"/>
                <a:gd name="connsiteY20" fmla="*/ 2637523 h 3347625"/>
                <a:gd name="connsiteX21" fmla="*/ 914871 w 1829742"/>
                <a:gd name="connsiteY21" fmla="*/ 2130307 h 3347625"/>
                <a:gd name="connsiteX22" fmla="*/ 203305 w 1829742"/>
                <a:gd name="connsiteY22" fmla="*/ 1927421 h 3347625"/>
                <a:gd name="connsiteX23" fmla="*/ 203305 w 1829742"/>
                <a:gd name="connsiteY23" fmla="*/ 1683907 h 3347625"/>
                <a:gd name="connsiteX24" fmla="*/ 914871 w 1829742"/>
                <a:gd name="connsiteY24" fmla="*/ 1825978 h 3347625"/>
                <a:gd name="connsiteX25" fmla="*/ 1626438 w 1829742"/>
                <a:gd name="connsiteY25" fmla="*/ 1683907 h 3347625"/>
                <a:gd name="connsiteX26" fmla="*/ 1626438 w 1829742"/>
                <a:gd name="connsiteY26" fmla="*/ 1927421 h 3347625"/>
                <a:gd name="connsiteX27" fmla="*/ 914871 w 1829742"/>
                <a:gd name="connsiteY27" fmla="*/ 2130307 h 3347625"/>
                <a:gd name="connsiteX28" fmla="*/ 914871 w 1829742"/>
                <a:gd name="connsiteY28" fmla="*/ 1623091 h 3347625"/>
                <a:gd name="connsiteX29" fmla="*/ 203305 w 1829742"/>
                <a:gd name="connsiteY29" fmla="*/ 1420205 h 3347625"/>
                <a:gd name="connsiteX30" fmla="*/ 203305 w 1829742"/>
                <a:gd name="connsiteY30" fmla="*/ 1176691 h 3347625"/>
                <a:gd name="connsiteX31" fmla="*/ 914871 w 1829742"/>
                <a:gd name="connsiteY31" fmla="*/ 1318762 h 3347625"/>
                <a:gd name="connsiteX32" fmla="*/ 1626438 w 1829742"/>
                <a:gd name="connsiteY32" fmla="*/ 1176691 h 3347625"/>
                <a:gd name="connsiteX33" fmla="*/ 1626438 w 1829742"/>
                <a:gd name="connsiteY33" fmla="*/ 1420205 h 3347625"/>
                <a:gd name="connsiteX34" fmla="*/ 914871 w 1829742"/>
                <a:gd name="connsiteY34" fmla="*/ 1623091 h 3347625"/>
                <a:gd name="connsiteX35" fmla="*/ 914871 w 1829742"/>
                <a:gd name="connsiteY35" fmla="*/ 1115875 h 3347625"/>
                <a:gd name="connsiteX36" fmla="*/ 203305 w 1829742"/>
                <a:gd name="connsiteY36" fmla="*/ 912989 h 3347625"/>
                <a:gd name="connsiteX37" fmla="*/ 203305 w 1829742"/>
                <a:gd name="connsiteY37" fmla="*/ 669475 h 3347625"/>
                <a:gd name="connsiteX38" fmla="*/ 914871 w 1829742"/>
                <a:gd name="connsiteY38" fmla="*/ 811546 h 3347625"/>
                <a:gd name="connsiteX39" fmla="*/ 1626438 w 1829742"/>
                <a:gd name="connsiteY39" fmla="*/ 669475 h 3347625"/>
                <a:gd name="connsiteX40" fmla="*/ 1626438 w 1829742"/>
                <a:gd name="connsiteY40" fmla="*/ 912989 h 3347625"/>
                <a:gd name="connsiteX41" fmla="*/ 914871 w 1829742"/>
                <a:gd name="connsiteY41" fmla="*/ 1115875 h 3347625"/>
                <a:gd name="connsiteX42" fmla="*/ 914871 w 1829742"/>
                <a:gd name="connsiteY42" fmla="*/ 608659 h 3347625"/>
                <a:gd name="connsiteX43" fmla="*/ 203305 w 1829742"/>
                <a:gd name="connsiteY43" fmla="*/ 405773 h 3347625"/>
                <a:gd name="connsiteX44" fmla="*/ 914871 w 1829742"/>
                <a:gd name="connsiteY44" fmla="*/ 202886 h 3347625"/>
                <a:gd name="connsiteX45" fmla="*/ 1626438 w 1829742"/>
                <a:gd name="connsiteY45" fmla="*/ 405773 h 3347625"/>
                <a:gd name="connsiteX46" fmla="*/ 914871 w 1829742"/>
                <a:gd name="connsiteY46" fmla="*/ 608659 h 33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29742" h="3347625">
                  <a:moveTo>
                    <a:pt x="914871" y="0"/>
                  </a:moveTo>
                  <a:cubicBezTo>
                    <a:pt x="457436" y="0"/>
                    <a:pt x="0" y="142008"/>
                    <a:pt x="0" y="405773"/>
                  </a:cubicBezTo>
                  <a:lnTo>
                    <a:pt x="0" y="2941853"/>
                  </a:lnTo>
                  <a:cubicBezTo>
                    <a:pt x="0" y="3205555"/>
                    <a:pt x="457436" y="3347626"/>
                    <a:pt x="914871" y="3347626"/>
                  </a:cubicBezTo>
                  <a:cubicBezTo>
                    <a:pt x="1372307" y="3347626"/>
                    <a:pt x="1829743" y="3205555"/>
                    <a:pt x="1829743" y="2941853"/>
                  </a:cubicBezTo>
                  <a:lnTo>
                    <a:pt x="1829743" y="405773"/>
                  </a:lnTo>
                  <a:cubicBezTo>
                    <a:pt x="1829743" y="142008"/>
                    <a:pt x="1372307" y="0"/>
                    <a:pt x="914871" y="0"/>
                  </a:cubicBezTo>
                  <a:close/>
                  <a:moveTo>
                    <a:pt x="914871" y="3144739"/>
                  </a:moveTo>
                  <a:cubicBezTo>
                    <a:pt x="457436" y="3144739"/>
                    <a:pt x="203305" y="3002668"/>
                    <a:pt x="203305" y="2941853"/>
                  </a:cubicBezTo>
                  <a:lnTo>
                    <a:pt x="203305" y="2698339"/>
                  </a:lnTo>
                  <a:cubicBezTo>
                    <a:pt x="426902" y="2799782"/>
                    <a:pt x="670919" y="2850504"/>
                    <a:pt x="914871" y="2840410"/>
                  </a:cubicBezTo>
                  <a:cubicBezTo>
                    <a:pt x="1158824" y="2850504"/>
                    <a:pt x="1402778" y="2799782"/>
                    <a:pt x="1626438" y="2698339"/>
                  </a:cubicBezTo>
                  <a:lnTo>
                    <a:pt x="1626438" y="2941853"/>
                  </a:lnTo>
                  <a:cubicBezTo>
                    <a:pt x="1626438" y="3002668"/>
                    <a:pt x="1372307" y="3144739"/>
                    <a:pt x="914871" y="3144739"/>
                  </a:cubicBezTo>
                  <a:close/>
                  <a:moveTo>
                    <a:pt x="914871" y="2637523"/>
                  </a:moveTo>
                  <a:cubicBezTo>
                    <a:pt x="457436" y="2637523"/>
                    <a:pt x="203305" y="2495452"/>
                    <a:pt x="203305" y="2434637"/>
                  </a:cubicBezTo>
                  <a:lnTo>
                    <a:pt x="203305" y="2191123"/>
                  </a:lnTo>
                  <a:cubicBezTo>
                    <a:pt x="426902" y="2292566"/>
                    <a:pt x="670919" y="2343288"/>
                    <a:pt x="914871" y="2333194"/>
                  </a:cubicBezTo>
                  <a:cubicBezTo>
                    <a:pt x="1158824" y="2343288"/>
                    <a:pt x="1402778" y="2292566"/>
                    <a:pt x="1626438" y="2191123"/>
                  </a:cubicBezTo>
                  <a:lnTo>
                    <a:pt x="1626438" y="2434637"/>
                  </a:lnTo>
                  <a:cubicBezTo>
                    <a:pt x="1626438" y="2495452"/>
                    <a:pt x="1372307" y="2637523"/>
                    <a:pt x="914871" y="2637523"/>
                  </a:cubicBezTo>
                  <a:close/>
                  <a:moveTo>
                    <a:pt x="914871" y="2130307"/>
                  </a:moveTo>
                  <a:cubicBezTo>
                    <a:pt x="457436" y="2130307"/>
                    <a:pt x="203305" y="1988236"/>
                    <a:pt x="203305" y="1927421"/>
                  </a:cubicBezTo>
                  <a:lnTo>
                    <a:pt x="203305" y="1683907"/>
                  </a:lnTo>
                  <a:cubicBezTo>
                    <a:pt x="426902" y="1785350"/>
                    <a:pt x="670919" y="1836072"/>
                    <a:pt x="914871" y="1825978"/>
                  </a:cubicBezTo>
                  <a:cubicBezTo>
                    <a:pt x="1158824" y="1836072"/>
                    <a:pt x="1402778" y="1785350"/>
                    <a:pt x="1626438" y="1683907"/>
                  </a:cubicBezTo>
                  <a:lnTo>
                    <a:pt x="1626438" y="1927421"/>
                  </a:lnTo>
                  <a:cubicBezTo>
                    <a:pt x="1626438" y="1988236"/>
                    <a:pt x="1372307" y="2130307"/>
                    <a:pt x="914871" y="2130307"/>
                  </a:cubicBezTo>
                  <a:close/>
                  <a:moveTo>
                    <a:pt x="914871" y="1623091"/>
                  </a:moveTo>
                  <a:cubicBezTo>
                    <a:pt x="457436" y="1623091"/>
                    <a:pt x="203305" y="1481020"/>
                    <a:pt x="203305" y="1420205"/>
                  </a:cubicBezTo>
                  <a:lnTo>
                    <a:pt x="203305" y="1176691"/>
                  </a:lnTo>
                  <a:cubicBezTo>
                    <a:pt x="426902" y="1278134"/>
                    <a:pt x="670919" y="1328855"/>
                    <a:pt x="914871" y="1318762"/>
                  </a:cubicBezTo>
                  <a:cubicBezTo>
                    <a:pt x="1158824" y="1328855"/>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9" y="821639"/>
                    <a:pt x="914871" y="811546"/>
                  </a:cubicBezTo>
                  <a:cubicBezTo>
                    <a:pt x="1158824" y="821639"/>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Freeform: Shape 164">
              <a:extLst>
                <a:ext uri="{FF2B5EF4-FFF2-40B4-BE49-F238E27FC236}">
                  <a16:creationId xmlns:a16="http://schemas.microsoft.com/office/drawing/2014/main" id="{093B9416-4E82-D54C-9713-F19E6D4E5812}"/>
                </a:ext>
              </a:extLst>
            </p:cNvPr>
            <p:cNvSpPr/>
            <p:nvPr/>
          </p:nvSpPr>
          <p:spPr>
            <a:xfrm>
              <a:off x="5763886" y="3664880"/>
              <a:ext cx="1829742" cy="2840409"/>
            </a:xfrm>
            <a:custGeom>
              <a:avLst/>
              <a:gdLst>
                <a:gd name="connsiteX0" fmla="*/ 914871 w 1829742"/>
                <a:gd name="connsiteY0" fmla="*/ 0 h 2840409"/>
                <a:gd name="connsiteX1" fmla="*/ 0 w 1829742"/>
                <a:gd name="connsiteY1" fmla="*/ 405773 h 2840409"/>
                <a:gd name="connsiteX2" fmla="*/ 0 w 1829742"/>
                <a:gd name="connsiteY2" fmla="*/ 2434637 h 2840409"/>
                <a:gd name="connsiteX3" fmla="*/ 914871 w 1829742"/>
                <a:gd name="connsiteY3" fmla="*/ 2840410 h 2840409"/>
                <a:gd name="connsiteX4" fmla="*/ 1829743 w 1829742"/>
                <a:gd name="connsiteY4" fmla="*/ 2434637 h 2840409"/>
                <a:gd name="connsiteX5" fmla="*/ 1829743 w 1829742"/>
                <a:gd name="connsiteY5" fmla="*/ 405773 h 2840409"/>
                <a:gd name="connsiteX6" fmla="*/ 914871 w 1829742"/>
                <a:gd name="connsiteY6" fmla="*/ 0 h 2840409"/>
                <a:gd name="connsiteX7" fmla="*/ 914871 w 1829742"/>
                <a:gd name="connsiteY7" fmla="*/ 2637524 h 2840409"/>
                <a:gd name="connsiteX8" fmla="*/ 203305 w 1829742"/>
                <a:gd name="connsiteY8" fmla="*/ 2434637 h 2840409"/>
                <a:gd name="connsiteX9" fmla="*/ 203305 w 1829742"/>
                <a:gd name="connsiteY9" fmla="*/ 2191123 h 2840409"/>
                <a:gd name="connsiteX10" fmla="*/ 914871 w 1829742"/>
                <a:gd name="connsiteY10" fmla="*/ 2333194 h 2840409"/>
                <a:gd name="connsiteX11" fmla="*/ 1626438 w 1829742"/>
                <a:gd name="connsiteY11" fmla="*/ 2191123 h 2840409"/>
                <a:gd name="connsiteX12" fmla="*/ 1626438 w 1829742"/>
                <a:gd name="connsiteY12" fmla="*/ 2434637 h 2840409"/>
                <a:gd name="connsiteX13" fmla="*/ 914871 w 1829742"/>
                <a:gd name="connsiteY13" fmla="*/ 2637524 h 2840409"/>
                <a:gd name="connsiteX14" fmla="*/ 914871 w 1829742"/>
                <a:gd name="connsiteY14" fmla="*/ 2130308 h 2840409"/>
                <a:gd name="connsiteX15" fmla="*/ 203305 w 1829742"/>
                <a:gd name="connsiteY15" fmla="*/ 1927421 h 2840409"/>
                <a:gd name="connsiteX16" fmla="*/ 203305 w 1829742"/>
                <a:gd name="connsiteY16" fmla="*/ 1683907 h 2840409"/>
                <a:gd name="connsiteX17" fmla="*/ 914871 w 1829742"/>
                <a:gd name="connsiteY17" fmla="*/ 1825978 h 2840409"/>
                <a:gd name="connsiteX18" fmla="*/ 1626438 w 1829742"/>
                <a:gd name="connsiteY18" fmla="*/ 1683907 h 2840409"/>
                <a:gd name="connsiteX19" fmla="*/ 1626438 w 1829742"/>
                <a:gd name="connsiteY19" fmla="*/ 1927421 h 2840409"/>
                <a:gd name="connsiteX20" fmla="*/ 914871 w 1829742"/>
                <a:gd name="connsiteY20" fmla="*/ 2130308 h 2840409"/>
                <a:gd name="connsiteX21" fmla="*/ 914871 w 1829742"/>
                <a:gd name="connsiteY21" fmla="*/ 1623091 h 2840409"/>
                <a:gd name="connsiteX22" fmla="*/ 203305 w 1829742"/>
                <a:gd name="connsiteY22" fmla="*/ 1420205 h 2840409"/>
                <a:gd name="connsiteX23" fmla="*/ 203305 w 1829742"/>
                <a:gd name="connsiteY23" fmla="*/ 1176691 h 2840409"/>
                <a:gd name="connsiteX24" fmla="*/ 914871 w 1829742"/>
                <a:gd name="connsiteY24" fmla="*/ 1318762 h 2840409"/>
                <a:gd name="connsiteX25" fmla="*/ 1626438 w 1829742"/>
                <a:gd name="connsiteY25" fmla="*/ 1176691 h 2840409"/>
                <a:gd name="connsiteX26" fmla="*/ 1626438 w 1829742"/>
                <a:gd name="connsiteY26" fmla="*/ 1420205 h 2840409"/>
                <a:gd name="connsiteX27" fmla="*/ 914871 w 1829742"/>
                <a:gd name="connsiteY27" fmla="*/ 1623091 h 2840409"/>
                <a:gd name="connsiteX28" fmla="*/ 914871 w 1829742"/>
                <a:gd name="connsiteY28" fmla="*/ 1115875 h 2840409"/>
                <a:gd name="connsiteX29" fmla="*/ 203305 w 1829742"/>
                <a:gd name="connsiteY29" fmla="*/ 912989 h 2840409"/>
                <a:gd name="connsiteX30" fmla="*/ 203305 w 1829742"/>
                <a:gd name="connsiteY30" fmla="*/ 669475 h 2840409"/>
                <a:gd name="connsiteX31" fmla="*/ 914871 w 1829742"/>
                <a:gd name="connsiteY31" fmla="*/ 811546 h 2840409"/>
                <a:gd name="connsiteX32" fmla="*/ 1626438 w 1829742"/>
                <a:gd name="connsiteY32" fmla="*/ 669475 h 2840409"/>
                <a:gd name="connsiteX33" fmla="*/ 1626438 w 1829742"/>
                <a:gd name="connsiteY33" fmla="*/ 912989 h 2840409"/>
                <a:gd name="connsiteX34" fmla="*/ 914871 w 1829742"/>
                <a:gd name="connsiteY34" fmla="*/ 1115875 h 2840409"/>
                <a:gd name="connsiteX35" fmla="*/ 914871 w 1829742"/>
                <a:gd name="connsiteY35" fmla="*/ 608659 h 2840409"/>
                <a:gd name="connsiteX36" fmla="*/ 203305 w 1829742"/>
                <a:gd name="connsiteY36" fmla="*/ 405773 h 2840409"/>
                <a:gd name="connsiteX37" fmla="*/ 914871 w 1829742"/>
                <a:gd name="connsiteY37" fmla="*/ 202886 h 2840409"/>
                <a:gd name="connsiteX38" fmla="*/ 1626438 w 1829742"/>
                <a:gd name="connsiteY38" fmla="*/ 405773 h 2840409"/>
                <a:gd name="connsiteX39" fmla="*/ 914871 w 1829742"/>
                <a:gd name="connsiteY39" fmla="*/ 608659 h 284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9742" h="2840409">
                  <a:moveTo>
                    <a:pt x="914871" y="0"/>
                  </a:moveTo>
                  <a:cubicBezTo>
                    <a:pt x="457436" y="0"/>
                    <a:pt x="0" y="142008"/>
                    <a:pt x="0" y="405773"/>
                  </a:cubicBezTo>
                  <a:lnTo>
                    <a:pt x="0" y="2434637"/>
                  </a:lnTo>
                  <a:cubicBezTo>
                    <a:pt x="0" y="2698339"/>
                    <a:pt x="457436" y="2840410"/>
                    <a:pt x="914871" y="2840410"/>
                  </a:cubicBezTo>
                  <a:cubicBezTo>
                    <a:pt x="1372307" y="2840410"/>
                    <a:pt x="1829743" y="2698339"/>
                    <a:pt x="1829743" y="2434637"/>
                  </a:cubicBezTo>
                  <a:lnTo>
                    <a:pt x="1829743" y="405773"/>
                  </a:lnTo>
                  <a:cubicBezTo>
                    <a:pt x="1829743" y="142008"/>
                    <a:pt x="1372307" y="0"/>
                    <a:pt x="914871" y="0"/>
                  </a:cubicBezTo>
                  <a:close/>
                  <a:moveTo>
                    <a:pt x="914871" y="2637524"/>
                  </a:moveTo>
                  <a:cubicBezTo>
                    <a:pt x="457436" y="2637524"/>
                    <a:pt x="203305" y="2495453"/>
                    <a:pt x="203305" y="2434637"/>
                  </a:cubicBezTo>
                  <a:lnTo>
                    <a:pt x="203305" y="2191123"/>
                  </a:lnTo>
                  <a:cubicBezTo>
                    <a:pt x="426902" y="2292566"/>
                    <a:pt x="670918" y="2343288"/>
                    <a:pt x="914871" y="2333194"/>
                  </a:cubicBezTo>
                  <a:cubicBezTo>
                    <a:pt x="1158824" y="2343288"/>
                    <a:pt x="1402778" y="2292566"/>
                    <a:pt x="1626438" y="2191123"/>
                  </a:cubicBezTo>
                  <a:lnTo>
                    <a:pt x="1626438" y="2434637"/>
                  </a:lnTo>
                  <a:cubicBezTo>
                    <a:pt x="1626438" y="2495453"/>
                    <a:pt x="1372307" y="2637524"/>
                    <a:pt x="914871" y="2637524"/>
                  </a:cubicBezTo>
                  <a:close/>
                  <a:moveTo>
                    <a:pt x="914871" y="2130308"/>
                  </a:moveTo>
                  <a:cubicBezTo>
                    <a:pt x="457436" y="2130308"/>
                    <a:pt x="203305" y="1988237"/>
                    <a:pt x="203305" y="1927421"/>
                  </a:cubicBezTo>
                  <a:lnTo>
                    <a:pt x="203305" y="1683907"/>
                  </a:lnTo>
                  <a:cubicBezTo>
                    <a:pt x="426902" y="1785350"/>
                    <a:pt x="670918" y="1836072"/>
                    <a:pt x="914871" y="1825978"/>
                  </a:cubicBezTo>
                  <a:cubicBezTo>
                    <a:pt x="1158824" y="1836072"/>
                    <a:pt x="1402778" y="1785350"/>
                    <a:pt x="1626438" y="1683907"/>
                  </a:cubicBezTo>
                  <a:lnTo>
                    <a:pt x="1626438" y="1927421"/>
                  </a:lnTo>
                  <a:cubicBezTo>
                    <a:pt x="1626438" y="1988237"/>
                    <a:pt x="1372307" y="2130308"/>
                    <a:pt x="914871" y="2130308"/>
                  </a:cubicBezTo>
                  <a:close/>
                  <a:moveTo>
                    <a:pt x="914871" y="1623091"/>
                  </a:moveTo>
                  <a:cubicBezTo>
                    <a:pt x="457436" y="1623091"/>
                    <a:pt x="203305" y="1481020"/>
                    <a:pt x="203305" y="1420205"/>
                  </a:cubicBezTo>
                  <a:lnTo>
                    <a:pt x="203305" y="1176691"/>
                  </a:lnTo>
                  <a:cubicBezTo>
                    <a:pt x="426902" y="1278134"/>
                    <a:pt x="670918" y="1328856"/>
                    <a:pt x="914871" y="1318762"/>
                  </a:cubicBezTo>
                  <a:cubicBezTo>
                    <a:pt x="1158824" y="1328856"/>
                    <a:pt x="1402778" y="1278134"/>
                    <a:pt x="1626438" y="1176691"/>
                  </a:cubicBezTo>
                  <a:lnTo>
                    <a:pt x="1626438" y="1420205"/>
                  </a:lnTo>
                  <a:cubicBezTo>
                    <a:pt x="1626438" y="1481020"/>
                    <a:pt x="1372307" y="1623091"/>
                    <a:pt x="914871" y="1623091"/>
                  </a:cubicBezTo>
                  <a:close/>
                  <a:moveTo>
                    <a:pt x="914871" y="1115875"/>
                  </a:moveTo>
                  <a:cubicBezTo>
                    <a:pt x="457436" y="1115875"/>
                    <a:pt x="203305" y="973804"/>
                    <a:pt x="203305" y="912989"/>
                  </a:cubicBezTo>
                  <a:lnTo>
                    <a:pt x="203305" y="669475"/>
                  </a:lnTo>
                  <a:cubicBezTo>
                    <a:pt x="426902" y="770918"/>
                    <a:pt x="670918" y="821640"/>
                    <a:pt x="914871" y="811546"/>
                  </a:cubicBezTo>
                  <a:cubicBezTo>
                    <a:pt x="1158824" y="821640"/>
                    <a:pt x="1402778" y="770918"/>
                    <a:pt x="1626438" y="669475"/>
                  </a:cubicBezTo>
                  <a:lnTo>
                    <a:pt x="1626438" y="912989"/>
                  </a:lnTo>
                  <a:cubicBezTo>
                    <a:pt x="1626438" y="973804"/>
                    <a:pt x="1372307" y="1115875"/>
                    <a:pt x="914871" y="1115875"/>
                  </a:cubicBezTo>
                  <a:close/>
                  <a:moveTo>
                    <a:pt x="914871" y="608659"/>
                  </a:moveTo>
                  <a:cubicBezTo>
                    <a:pt x="457436" y="608659"/>
                    <a:pt x="203305" y="466588"/>
                    <a:pt x="203305" y="405773"/>
                  </a:cubicBezTo>
                  <a:cubicBezTo>
                    <a:pt x="203305" y="344894"/>
                    <a:pt x="457436" y="202886"/>
                    <a:pt x="914871" y="202886"/>
                  </a:cubicBezTo>
                  <a:cubicBezTo>
                    <a:pt x="1372307" y="202886"/>
                    <a:pt x="1626438" y="344894"/>
                    <a:pt x="1626438" y="405773"/>
                  </a:cubicBezTo>
                  <a:cubicBezTo>
                    <a:pt x="1626438" y="466588"/>
                    <a:pt x="1372307" y="608659"/>
                    <a:pt x="914871" y="608659"/>
                  </a:cubicBezTo>
                  <a:close/>
                </a:path>
              </a:pathLst>
            </a:custGeom>
            <a:grpFill/>
            <a:ln w="1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8" name="Стрелка вниз 77"/>
          <p:cNvSpPr/>
          <p:nvPr/>
        </p:nvSpPr>
        <p:spPr>
          <a:xfrm rot="10800000">
            <a:off x="3071033" y="3341673"/>
            <a:ext cx="179515" cy="347278"/>
          </a:xfrm>
          <a:prstGeom prst="downArrow">
            <a:avLst>
              <a:gd name="adj1" fmla="val 37806"/>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bg1"/>
              </a:solidFill>
              <a:latin typeface="Arial" panose="020B0604020202020204" pitchFamily="34" charset="0"/>
              <a:cs typeface="Arial" panose="020B0604020202020204" pitchFamily="34" charset="0"/>
            </a:endParaRPr>
          </a:p>
        </p:txBody>
      </p:sp>
      <p:sp>
        <p:nvSpPr>
          <p:cNvPr id="90" name="TextBox 89"/>
          <p:cNvSpPr txBox="1"/>
          <p:nvPr/>
        </p:nvSpPr>
        <p:spPr>
          <a:xfrm>
            <a:off x="3617370" y="2185086"/>
            <a:ext cx="579423" cy="184666"/>
          </a:xfrm>
          <a:prstGeom prst="rect">
            <a:avLst/>
          </a:prstGeom>
          <a:noFill/>
        </p:spPr>
        <p:txBody>
          <a:bodyPr wrap="square" rtlCol="0">
            <a:spAutoFit/>
          </a:bodyPr>
          <a:lstStyle/>
          <a:p>
            <a:r>
              <a:rPr lang="uk-UA" sz="600" b="1" dirty="0">
                <a:solidFill>
                  <a:schemeClr val="bg1"/>
                </a:solidFill>
                <a:latin typeface="Arial" panose="020B0604020202020204" pitchFamily="34" charset="0"/>
                <a:cs typeface="Arial" panose="020B0604020202020204" pitchFamily="34" charset="0"/>
              </a:rPr>
              <a:t>ТИС. ОСІБ</a:t>
            </a:r>
          </a:p>
        </p:txBody>
      </p:sp>
      <p:sp>
        <p:nvSpPr>
          <p:cNvPr id="3" name="TextBox 2">
            <a:extLst>
              <a:ext uri="{FF2B5EF4-FFF2-40B4-BE49-F238E27FC236}">
                <a16:creationId xmlns:a16="http://schemas.microsoft.com/office/drawing/2014/main" id="{A50D63A9-AC9A-4FE2-AC80-535021CA6409}"/>
              </a:ext>
            </a:extLst>
          </p:cNvPr>
          <p:cNvSpPr txBox="1"/>
          <p:nvPr/>
        </p:nvSpPr>
        <p:spPr>
          <a:xfrm>
            <a:off x="2647153" y="3293790"/>
            <a:ext cx="634023" cy="246221"/>
          </a:xfrm>
          <a:prstGeom prst="rect">
            <a:avLst/>
          </a:prstGeom>
          <a:noFill/>
        </p:spPr>
        <p:txBody>
          <a:bodyPr wrap="square" rtlCol="0">
            <a:spAutoFit/>
          </a:bodyPr>
          <a:lstStyle/>
          <a:p>
            <a:r>
              <a:rPr lang="uk-UA" sz="1000" b="1" dirty="0">
                <a:solidFill>
                  <a:schemeClr val="bg1"/>
                </a:solidFill>
              </a:rPr>
              <a:t>14,9%</a:t>
            </a:r>
          </a:p>
        </p:txBody>
      </p:sp>
      <p:sp>
        <p:nvSpPr>
          <p:cNvPr id="91" name="TextBox 90">
            <a:extLst>
              <a:ext uri="{FF2B5EF4-FFF2-40B4-BE49-F238E27FC236}">
                <a16:creationId xmlns:a16="http://schemas.microsoft.com/office/drawing/2014/main" id="{64F1FA23-834A-4745-B2EB-1A058F75DD0F}"/>
              </a:ext>
            </a:extLst>
          </p:cNvPr>
          <p:cNvSpPr txBox="1"/>
          <p:nvPr/>
        </p:nvSpPr>
        <p:spPr>
          <a:xfrm>
            <a:off x="3731790" y="4216500"/>
            <a:ext cx="663307" cy="246221"/>
          </a:xfrm>
          <a:prstGeom prst="rect">
            <a:avLst/>
          </a:prstGeom>
          <a:noFill/>
        </p:spPr>
        <p:txBody>
          <a:bodyPr wrap="square" rtlCol="0">
            <a:spAutoFit/>
          </a:bodyPr>
          <a:lstStyle/>
          <a:p>
            <a:r>
              <a:rPr lang="uk-UA" sz="1000" b="1" dirty="0">
                <a:solidFill>
                  <a:schemeClr val="bg1"/>
                </a:solidFill>
              </a:rPr>
              <a:t>4,5%</a:t>
            </a:r>
          </a:p>
        </p:txBody>
      </p:sp>
      <p:sp>
        <p:nvSpPr>
          <p:cNvPr id="92" name="TextBox 91">
            <a:extLst>
              <a:ext uri="{FF2B5EF4-FFF2-40B4-BE49-F238E27FC236}">
                <a16:creationId xmlns:a16="http://schemas.microsoft.com/office/drawing/2014/main" id="{E7E7178D-239B-4698-99E4-F9982BD0F994}"/>
              </a:ext>
            </a:extLst>
          </p:cNvPr>
          <p:cNvSpPr txBox="1"/>
          <p:nvPr/>
        </p:nvSpPr>
        <p:spPr>
          <a:xfrm>
            <a:off x="5261920" y="2043255"/>
            <a:ext cx="634023" cy="246221"/>
          </a:xfrm>
          <a:prstGeom prst="rect">
            <a:avLst/>
          </a:prstGeom>
          <a:noFill/>
        </p:spPr>
        <p:txBody>
          <a:bodyPr wrap="square" rtlCol="0">
            <a:spAutoFit/>
          </a:bodyPr>
          <a:lstStyle/>
          <a:p>
            <a:r>
              <a:rPr lang="uk-UA" sz="1000" b="1" dirty="0" smtClean="0">
                <a:solidFill>
                  <a:schemeClr val="bg1"/>
                </a:solidFill>
              </a:rPr>
              <a:t>1 %</a:t>
            </a:r>
            <a:endParaRPr lang="uk-UA" sz="1000" b="1" dirty="0">
              <a:solidFill>
                <a:schemeClr val="bg1"/>
              </a:solidFill>
            </a:endParaRPr>
          </a:p>
        </p:txBody>
      </p:sp>
      <p:sp>
        <p:nvSpPr>
          <p:cNvPr id="6" name="TextBox 5">
            <a:extLst>
              <a:ext uri="{FF2B5EF4-FFF2-40B4-BE49-F238E27FC236}">
                <a16:creationId xmlns:a16="http://schemas.microsoft.com/office/drawing/2014/main" id="{2277EB6C-7C0B-4C5A-B5BD-6E98B352AAC7}"/>
              </a:ext>
            </a:extLst>
          </p:cNvPr>
          <p:cNvSpPr txBox="1"/>
          <p:nvPr/>
        </p:nvSpPr>
        <p:spPr>
          <a:xfrm>
            <a:off x="3219189" y="2072074"/>
            <a:ext cx="447513" cy="246221"/>
          </a:xfrm>
          <a:prstGeom prst="rect">
            <a:avLst/>
          </a:prstGeom>
          <a:noFill/>
        </p:spPr>
        <p:txBody>
          <a:bodyPr wrap="square" rtlCol="0">
            <a:spAutoFit/>
          </a:bodyPr>
          <a:lstStyle/>
          <a:p>
            <a:r>
              <a:rPr lang="uk-UA" sz="1000" b="1" dirty="0" smtClean="0">
                <a:solidFill>
                  <a:schemeClr val="bg1"/>
                </a:solidFill>
                <a:latin typeface="Arial" panose="020B0604020202020204" pitchFamily="34" charset="0"/>
                <a:cs typeface="Arial" panose="020B0604020202020204" pitchFamily="34" charset="0"/>
              </a:rPr>
              <a:t>12%</a:t>
            </a:r>
            <a:endParaRPr lang="uk-UA" sz="1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128116-9BFE-4419-8292-84B6E17982D4}"/>
              </a:ext>
            </a:extLst>
          </p:cNvPr>
          <p:cNvSpPr txBox="1"/>
          <p:nvPr/>
        </p:nvSpPr>
        <p:spPr>
          <a:xfrm>
            <a:off x="5009859" y="3329127"/>
            <a:ext cx="1202676" cy="184666"/>
          </a:xfrm>
          <a:prstGeom prst="rect">
            <a:avLst/>
          </a:prstGeom>
          <a:noFill/>
        </p:spPr>
        <p:txBody>
          <a:bodyPr wrap="square" rtlCol="0">
            <a:spAutoFit/>
          </a:bodyPr>
          <a:lstStyle/>
          <a:p>
            <a:r>
              <a:rPr lang="uk-UA" sz="600" b="1" dirty="0">
                <a:solidFill>
                  <a:schemeClr val="bg1"/>
                </a:solidFill>
                <a:latin typeface="Arial" panose="020B0604020202020204" pitchFamily="34" charset="0"/>
                <a:cs typeface="Arial" panose="020B0604020202020204" pitchFamily="34" charset="0"/>
              </a:rPr>
              <a:t>МИКОЛАЇВСЬКИЙ РАЙОН</a:t>
            </a:r>
          </a:p>
        </p:txBody>
      </p:sp>
      <p:grpSp>
        <p:nvGrpSpPr>
          <p:cNvPr id="81" name="Группа 80"/>
          <p:cNvGrpSpPr/>
          <p:nvPr/>
        </p:nvGrpSpPr>
        <p:grpSpPr>
          <a:xfrm>
            <a:off x="0" y="135527"/>
            <a:ext cx="9172895" cy="894779"/>
            <a:chOff x="0" y="90352"/>
            <a:chExt cx="9172895" cy="919680"/>
          </a:xfrm>
        </p:grpSpPr>
        <p:sp>
          <p:nvSpPr>
            <p:cNvPr id="82" name="Прямоугольник 81"/>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83" name="Прямоугольник 82"/>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84" name="Прямоугольник 83"/>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85" name="Прямоугольник 84"/>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86" name="Прямоугольник 85"/>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87" name="TextBox 86"/>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І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88" name="Прямоугольник 87"/>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
        <p:nvSpPr>
          <p:cNvPr id="89" name="TextBox 88"/>
          <p:cNvSpPr txBox="1"/>
          <p:nvPr/>
        </p:nvSpPr>
        <p:spPr>
          <a:xfrm>
            <a:off x="573970" y="726424"/>
            <a:ext cx="6374294" cy="246221"/>
          </a:xfrm>
          <a:prstGeom prst="rect">
            <a:avLst/>
          </a:prstGeom>
          <a:noFill/>
        </p:spPr>
        <p:txBody>
          <a:bodyPr wrap="square" rtlCol="0">
            <a:spAutoFit/>
          </a:bodyPr>
          <a:lstStyle/>
          <a:p>
            <a:pPr algn="ctr"/>
            <a:r>
              <a:rPr lang="uk-UA" sz="1000" b="1" dirty="0" smtClean="0">
                <a:solidFill>
                  <a:srgbClr val="001746"/>
                </a:solidFill>
                <a:latin typeface="Arial" panose="020B0604020202020204" pitchFamily="34" charset="0"/>
                <a:cs typeface="Arial" panose="020B0604020202020204" pitchFamily="34" charset="0"/>
              </a:rPr>
              <a:t>КОРОТКІ ПІДСУМКИ СОЦІАЛЬНО-ЕКОНОМІЧНОГО СТАНОВИЩА М.МИКОЛАЄВА</a:t>
            </a:r>
            <a:endParaRPr lang="uk-UA" sz="1000" dirty="0" smtClean="0">
              <a:solidFill>
                <a:srgbClr val="001746"/>
              </a:solidFill>
              <a:latin typeface="Arial" panose="020B0604020202020204" pitchFamily="34" charset="0"/>
              <a:cs typeface="Arial" panose="020B0604020202020204" pitchFamily="34" charset="0"/>
            </a:endParaRPr>
          </a:p>
        </p:txBody>
      </p:sp>
      <p:sp>
        <p:nvSpPr>
          <p:cNvPr id="80" name="Стрелка вниз 79"/>
          <p:cNvSpPr/>
          <p:nvPr/>
        </p:nvSpPr>
        <p:spPr>
          <a:xfrm rot="10800000">
            <a:off x="4137873" y="4153245"/>
            <a:ext cx="179515" cy="347278"/>
          </a:xfrm>
          <a:prstGeom prst="downArrow">
            <a:avLst>
              <a:gd name="adj1" fmla="val 37806"/>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1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Рисунок 84">
            <a:extLst>
              <a:ext uri="{FF2B5EF4-FFF2-40B4-BE49-F238E27FC236}">
                <a16:creationId xmlns:a16="http://schemas.microsoft.com/office/drawing/2014/main" id="{B34E7230-97BA-4276-9141-147C7CB5D557}"/>
              </a:ext>
            </a:extLst>
          </p:cNvPr>
          <p:cNvPicPr>
            <a:picLocks noChangeAspect="1"/>
          </p:cNvPicPr>
          <p:nvPr/>
        </p:nvPicPr>
        <p:blipFill>
          <a:blip r:embed="rId2">
            <a:lum bright="70000" contrast="-70000"/>
            <a:extLst/>
          </a:blip>
          <a:stretch>
            <a:fillRect/>
          </a:stretch>
        </p:blipFill>
        <p:spPr>
          <a:xfrm>
            <a:off x="212504" y="90324"/>
            <a:ext cx="9144000" cy="5143500"/>
          </a:xfrm>
          <a:prstGeom prst="rect">
            <a:avLst/>
          </a:prstGeom>
          <a:solidFill>
            <a:schemeClr val="bg1">
              <a:lumMod val="95000"/>
              <a:alpha val="0"/>
            </a:schemeClr>
          </a:solidFill>
        </p:spPr>
      </p:pic>
      <p:grpSp>
        <p:nvGrpSpPr>
          <p:cNvPr id="77" name="Группа 76"/>
          <p:cNvGrpSpPr/>
          <p:nvPr/>
        </p:nvGrpSpPr>
        <p:grpSpPr>
          <a:xfrm rot="16366508">
            <a:off x="5238630" y="2529321"/>
            <a:ext cx="1648368" cy="2705486"/>
            <a:chOff x="2244641" y="1022328"/>
            <a:chExt cx="3338200" cy="5479027"/>
          </a:xfrm>
          <a:solidFill>
            <a:srgbClr val="6C833E"/>
          </a:solidFill>
        </p:grpSpPr>
        <p:sp>
          <p:nvSpPr>
            <p:cNvPr id="78" name="Freeform: Shape 48">
              <a:extLst>
                <a:ext uri="{FF2B5EF4-FFF2-40B4-BE49-F238E27FC236}">
                  <a16:creationId xmlns:a16="http://schemas.microsoft.com/office/drawing/2014/main" id="{C4046AB5-DDC1-492A-9F43-FBE7E8B944B5}"/>
                </a:ext>
              </a:extLst>
            </p:cNvPr>
            <p:cNvSpPr/>
            <p:nvPr/>
          </p:nvSpPr>
          <p:spPr bwMode="auto">
            <a:xfrm rot="10800000" flipV="1">
              <a:off x="2340337" y="2568856"/>
              <a:ext cx="3124504" cy="3932499"/>
            </a:xfrm>
            <a:custGeom>
              <a:avLst/>
              <a:gdLst>
                <a:gd name="connsiteX0" fmla="*/ 3124504 w 3124504"/>
                <a:gd name="connsiteY0" fmla="*/ 0 h 3932499"/>
                <a:gd name="connsiteX1" fmla="*/ 3054608 w 3124504"/>
                <a:gd name="connsiteY1" fmla="*/ 0 h 3932499"/>
                <a:gd name="connsiteX2" fmla="*/ 2689071 w 3124504"/>
                <a:gd name="connsiteY2" fmla="*/ 3669263 h 3932499"/>
                <a:gd name="connsiteX3" fmla="*/ 261713 w 3124504"/>
                <a:gd name="connsiteY3" fmla="*/ 3853295 h 3932499"/>
                <a:gd name="connsiteX4" fmla="*/ 69890 w 3124504"/>
                <a:gd name="connsiteY4" fmla="*/ 982892 h 3932499"/>
                <a:gd name="connsiteX5" fmla="*/ 0 w 3124504"/>
                <a:gd name="connsiteY5" fmla="*/ 982892 h 3932499"/>
                <a:gd name="connsiteX6" fmla="*/ 196486 w 3124504"/>
                <a:gd name="connsiteY6" fmla="*/ 3932499 h 3932499"/>
                <a:gd name="connsiteX7" fmla="*/ 2754297 w 3124504"/>
                <a:gd name="connsiteY7" fmla="*/ 3729831 h 3932499"/>
                <a:gd name="connsiteX8" fmla="*/ 3124504 w 3124504"/>
                <a:gd name="connsiteY8" fmla="*/ 0 h 39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504" h="3932499">
                  <a:moveTo>
                    <a:pt x="3124504" y="0"/>
                  </a:moveTo>
                  <a:lnTo>
                    <a:pt x="3054608" y="0"/>
                  </a:lnTo>
                  <a:lnTo>
                    <a:pt x="2689071" y="3669263"/>
                  </a:lnTo>
                  <a:lnTo>
                    <a:pt x="261713" y="3853295"/>
                  </a:lnTo>
                  <a:lnTo>
                    <a:pt x="69890" y="982892"/>
                  </a:lnTo>
                  <a:lnTo>
                    <a:pt x="0" y="982892"/>
                  </a:lnTo>
                  <a:lnTo>
                    <a:pt x="196486" y="3932499"/>
                  </a:lnTo>
                  <a:lnTo>
                    <a:pt x="2754297" y="3729831"/>
                  </a:lnTo>
                  <a:lnTo>
                    <a:pt x="3124504"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Shape 38">
              <a:extLst>
                <a:ext uri="{FF2B5EF4-FFF2-40B4-BE49-F238E27FC236}">
                  <a16:creationId xmlns:a16="http://schemas.microsoft.com/office/drawing/2014/main" id="{0057FF5F-3E5C-4B38-898F-48E599EC54D3}"/>
                </a:ext>
              </a:extLst>
            </p:cNvPr>
            <p:cNvSpPr/>
            <p:nvPr/>
          </p:nvSpPr>
          <p:spPr>
            <a:xfrm>
              <a:off x="2403048" y="1022328"/>
              <a:ext cx="3158826" cy="5397492"/>
            </a:xfrm>
            <a:custGeom>
              <a:avLst/>
              <a:gdLst>
                <a:gd name="connsiteX0" fmla="*/ 2818717 w 3158826"/>
                <a:gd name="connsiteY0" fmla="*/ 0 h 5397492"/>
                <a:gd name="connsiteX1" fmla="*/ 13977 w 3158826"/>
                <a:gd name="connsiteY1" fmla="*/ 86192 h 5397492"/>
                <a:gd name="connsiteX2" fmla="*/ 0 w 3158826"/>
                <a:gd name="connsiteY2" fmla="*/ 4884999 h 5397492"/>
                <a:gd name="connsiteX3" fmla="*/ 3158827 w 3158826"/>
                <a:gd name="connsiteY3" fmla="*/ 5397493 h 5397492"/>
              </a:gdLst>
              <a:ahLst/>
              <a:cxnLst>
                <a:cxn ang="0">
                  <a:pos x="connsiteX0" y="connsiteY0"/>
                </a:cxn>
                <a:cxn ang="0">
                  <a:pos x="connsiteX1" y="connsiteY1"/>
                </a:cxn>
                <a:cxn ang="0">
                  <a:pos x="connsiteX2" y="connsiteY2"/>
                </a:cxn>
                <a:cxn ang="0">
                  <a:pos x="connsiteX3" y="connsiteY3"/>
                </a:cxn>
              </a:cxnLst>
              <a:rect l="l" t="t" r="r" b="b"/>
              <a:pathLst>
                <a:path w="3158826" h="5397492">
                  <a:moveTo>
                    <a:pt x="2818717" y="0"/>
                  </a:moveTo>
                  <a:lnTo>
                    <a:pt x="13977" y="86192"/>
                  </a:lnTo>
                  <a:lnTo>
                    <a:pt x="0" y="4884999"/>
                  </a:lnTo>
                  <a:lnTo>
                    <a:pt x="3158827" y="5397493"/>
                  </a:lnTo>
                  <a:close/>
                </a:path>
              </a:pathLst>
            </a:custGeom>
            <a:grpFill/>
            <a:ln w="23246"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Freeform: Shape 54">
              <a:extLst>
                <a:ext uri="{FF2B5EF4-FFF2-40B4-BE49-F238E27FC236}">
                  <a16:creationId xmlns:a16="http://schemas.microsoft.com/office/drawing/2014/main" id="{0986B5FC-179A-4C5A-A6B9-06743FF600BD}"/>
                </a:ext>
              </a:extLst>
            </p:cNvPr>
            <p:cNvSpPr/>
            <p:nvPr/>
          </p:nvSpPr>
          <p:spPr bwMode="auto">
            <a:xfrm rot="10800000" flipV="1">
              <a:off x="2244641" y="1600048"/>
              <a:ext cx="3338200" cy="1905980"/>
            </a:xfrm>
            <a:custGeom>
              <a:avLst/>
              <a:gdLst>
                <a:gd name="connsiteX0" fmla="*/ 3338200 w 3338200"/>
                <a:gd name="connsiteY0" fmla="*/ 0 h 1905980"/>
                <a:gd name="connsiteX1" fmla="*/ 0 w 3338200"/>
                <a:gd name="connsiteY1" fmla="*/ 181702 h 1905980"/>
                <a:gd name="connsiteX2" fmla="*/ 114952 w 3338200"/>
                <a:gd name="connsiteY2" fmla="*/ 1905980 h 1905980"/>
                <a:gd name="connsiteX3" fmla="*/ 184842 w 3338200"/>
                <a:gd name="connsiteY3" fmla="*/ 1905980 h 1905980"/>
                <a:gd name="connsiteX4" fmla="*/ 74545 w 3338200"/>
                <a:gd name="connsiteY4" fmla="*/ 246929 h 1905980"/>
                <a:gd name="connsiteX5" fmla="*/ 3261326 w 3338200"/>
                <a:gd name="connsiteY5" fmla="*/ 79204 h 1905980"/>
                <a:gd name="connsiteX6" fmla="*/ 3177165 w 3338200"/>
                <a:gd name="connsiteY6" fmla="*/ 923088 h 1905980"/>
                <a:gd name="connsiteX7" fmla="*/ 3247031 w 3338200"/>
                <a:gd name="connsiteY7" fmla="*/ 923088 h 1905980"/>
                <a:gd name="connsiteX8" fmla="*/ 3338200 w 3338200"/>
                <a:gd name="connsiteY8" fmla="*/ 0 h 1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200" h="1905980">
                  <a:moveTo>
                    <a:pt x="3338200" y="0"/>
                  </a:moveTo>
                  <a:lnTo>
                    <a:pt x="0" y="181702"/>
                  </a:lnTo>
                  <a:lnTo>
                    <a:pt x="114952" y="1905980"/>
                  </a:lnTo>
                  <a:lnTo>
                    <a:pt x="184842" y="1905980"/>
                  </a:lnTo>
                  <a:lnTo>
                    <a:pt x="74545" y="246929"/>
                  </a:lnTo>
                  <a:lnTo>
                    <a:pt x="3261326" y="79204"/>
                  </a:lnTo>
                  <a:lnTo>
                    <a:pt x="3177165" y="923088"/>
                  </a:lnTo>
                  <a:lnTo>
                    <a:pt x="3247031" y="923088"/>
                  </a:lnTo>
                  <a:lnTo>
                    <a:pt x="3338200" y="0"/>
                  </a:lnTo>
                  <a:close/>
                </a:path>
              </a:pathLst>
            </a:custGeom>
            <a:solidFill>
              <a:srgbClr val="9BBB59"/>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Группа 72"/>
          <p:cNvGrpSpPr/>
          <p:nvPr/>
        </p:nvGrpSpPr>
        <p:grpSpPr>
          <a:xfrm rot="16366508">
            <a:off x="2358741" y="2590407"/>
            <a:ext cx="1648368" cy="2705486"/>
            <a:chOff x="2244641" y="1022328"/>
            <a:chExt cx="3338200" cy="5479027"/>
          </a:xfrm>
          <a:solidFill>
            <a:srgbClr val="9BBB59"/>
          </a:solidFill>
        </p:grpSpPr>
        <p:sp>
          <p:nvSpPr>
            <p:cNvPr id="74" name="Freeform: Shape 48">
              <a:extLst>
                <a:ext uri="{FF2B5EF4-FFF2-40B4-BE49-F238E27FC236}">
                  <a16:creationId xmlns:a16="http://schemas.microsoft.com/office/drawing/2014/main" id="{C4046AB5-DDC1-492A-9F43-FBE7E8B944B5}"/>
                </a:ext>
              </a:extLst>
            </p:cNvPr>
            <p:cNvSpPr/>
            <p:nvPr/>
          </p:nvSpPr>
          <p:spPr bwMode="auto">
            <a:xfrm rot="10800000" flipV="1">
              <a:off x="2340337" y="2568856"/>
              <a:ext cx="3124504" cy="3932499"/>
            </a:xfrm>
            <a:custGeom>
              <a:avLst/>
              <a:gdLst>
                <a:gd name="connsiteX0" fmla="*/ 3124504 w 3124504"/>
                <a:gd name="connsiteY0" fmla="*/ 0 h 3932499"/>
                <a:gd name="connsiteX1" fmla="*/ 3054608 w 3124504"/>
                <a:gd name="connsiteY1" fmla="*/ 0 h 3932499"/>
                <a:gd name="connsiteX2" fmla="*/ 2689071 w 3124504"/>
                <a:gd name="connsiteY2" fmla="*/ 3669263 h 3932499"/>
                <a:gd name="connsiteX3" fmla="*/ 261713 w 3124504"/>
                <a:gd name="connsiteY3" fmla="*/ 3853295 h 3932499"/>
                <a:gd name="connsiteX4" fmla="*/ 69890 w 3124504"/>
                <a:gd name="connsiteY4" fmla="*/ 982892 h 3932499"/>
                <a:gd name="connsiteX5" fmla="*/ 0 w 3124504"/>
                <a:gd name="connsiteY5" fmla="*/ 982892 h 3932499"/>
                <a:gd name="connsiteX6" fmla="*/ 196486 w 3124504"/>
                <a:gd name="connsiteY6" fmla="*/ 3932499 h 3932499"/>
                <a:gd name="connsiteX7" fmla="*/ 2754297 w 3124504"/>
                <a:gd name="connsiteY7" fmla="*/ 3729831 h 3932499"/>
                <a:gd name="connsiteX8" fmla="*/ 3124504 w 3124504"/>
                <a:gd name="connsiteY8" fmla="*/ 0 h 39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504" h="3932499">
                  <a:moveTo>
                    <a:pt x="3124504" y="0"/>
                  </a:moveTo>
                  <a:lnTo>
                    <a:pt x="3054608" y="0"/>
                  </a:lnTo>
                  <a:lnTo>
                    <a:pt x="2689071" y="3669263"/>
                  </a:lnTo>
                  <a:lnTo>
                    <a:pt x="261713" y="3853295"/>
                  </a:lnTo>
                  <a:lnTo>
                    <a:pt x="69890" y="982892"/>
                  </a:lnTo>
                  <a:lnTo>
                    <a:pt x="0" y="982892"/>
                  </a:lnTo>
                  <a:lnTo>
                    <a:pt x="196486" y="3932499"/>
                  </a:lnTo>
                  <a:lnTo>
                    <a:pt x="2754297" y="3729831"/>
                  </a:lnTo>
                  <a:lnTo>
                    <a:pt x="3124504"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Shape 38">
              <a:extLst>
                <a:ext uri="{FF2B5EF4-FFF2-40B4-BE49-F238E27FC236}">
                  <a16:creationId xmlns:a16="http://schemas.microsoft.com/office/drawing/2014/main" id="{0057FF5F-3E5C-4B38-898F-48E599EC54D3}"/>
                </a:ext>
              </a:extLst>
            </p:cNvPr>
            <p:cNvSpPr/>
            <p:nvPr/>
          </p:nvSpPr>
          <p:spPr>
            <a:xfrm>
              <a:off x="2403048" y="1022328"/>
              <a:ext cx="3158826" cy="5397492"/>
            </a:xfrm>
            <a:custGeom>
              <a:avLst/>
              <a:gdLst>
                <a:gd name="connsiteX0" fmla="*/ 2818717 w 3158826"/>
                <a:gd name="connsiteY0" fmla="*/ 0 h 5397492"/>
                <a:gd name="connsiteX1" fmla="*/ 13977 w 3158826"/>
                <a:gd name="connsiteY1" fmla="*/ 86192 h 5397492"/>
                <a:gd name="connsiteX2" fmla="*/ 0 w 3158826"/>
                <a:gd name="connsiteY2" fmla="*/ 4884999 h 5397492"/>
                <a:gd name="connsiteX3" fmla="*/ 3158827 w 3158826"/>
                <a:gd name="connsiteY3" fmla="*/ 5397493 h 5397492"/>
              </a:gdLst>
              <a:ahLst/>
              <a:cxnLst>
                <a:cxn ang="0">
                  <a:pos x="connsiteX0" y="connsiteY0"/>
                </a:cxn>
                <a:cxn ang="0">
                  <a:pos x="connsiteX1" y="connsiteY1"/>
                </a:cxn>
                <a:cxn ang="0">
                  <a:pos x="connsiteX2" y="connsiteY2"/>
                </a:cxn>
                <a:cxn ang="0">
                  <a:pos x="connsiteX3" y="connsiteY3"/>
                </a:cxn>
              </a:cxnLst>
              <a:rect l="l" t="t" r="r" b="b"/>
              <a:pathLst>
                <a:path w="3158826" h="5397492">
                  <a:moveTo>
                    <a:pt x="2818717" y="0"/>
                  </a:moveTo>
                  <a:lnTo>
                    <a:pt x="13977" y="86192"/>
                  </a:lnTo>
                  <a:lnTo>
                    <a:pt x="0" y="4884999"/>
                  </a:lnTo>
                  <a:lnTo>
                    <a:pt x="3158827" y="5397493"/>
                  </a:lnTo>
                  <a:close/>
                </a:path>
              </a:pathLst>
            </a:custGeom>
            <a:grpFill/>
            <a:ln w="23246"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Shape 54">
              <a:extLst>
                <a:ext uri="{FF2B5EF4-FFF2-40B4-BE49-F238E27FC236}">
                  <a16:creationId xmlns:a16="http://schemas.microsoft.com/office/drawing/2014/main" id="{0986B5FC-179A-4C5A-A6B9-06743FF600BD}"/>
                </a:ext>
              </a:extLst>
            </p:cNvPr>
            <p:cNvSpPr/>
            <p:nvPr/>
          </p:nvSpPr>
          <p:spPr bwMode="auto">
            <a:xfrm rot="10800000" flipV="1">
              <a:off x="2244641" y="1600048"/>
              <a:ext cx="3338200" cy="1905980"/>
            </a:xfrm>
            <a:custGeom>
              <a:avLst/>
              <a:gdLst>
                <a:gd name="connsiteX0" fmla="*/ 3338200 w 3338200"/>
                <a:gd name="connsiteY0" fmla="*/ 0 h 1905980"/>
                <a:gd name="connsiteX1" fmla="*/ 0 w 3338200"/>
                <a:gd name="connsiteY1" fmla="*/ 181702 h 1905980"/>
                <a:gd name="connsiteX2" fmla="*/ 114952 w 3338200"/>
                <a:gd name="connsiteY2" fmla="*/ 1905980 h 1905980"/>
                <a:gd name="connsiteX3" fmla="*/ 184842 w 3338200"/>
                <a:gd name="connsiteY3" fmla="*/ 1905980 h 1905980"/>
                <a:gd name="connsiteX4" fmla="*/ 74545 w 3338200"/>
                <a:gd name="connsiteY4" fmla="*/ 246929 h 1905980"/>
                <a:gd name="connsiteX5" fmla="*/ 3261326 w 3338200"/>
                <a:gd name="connsiteY5" fmla="*/ 79204 h 1905980"/>
                <a:gd name="connsiteX6" fmla="*/ 3177165 w 3338200"/>
                <a:gd name="connsiteY6" fmla="*/ 923088 h 1905980"/>
                <a:gd name="connsiteX7" fmla="*/ 3247031 w 3338200"/>
                <a:gd name="connsiteY7" fmla="*/ 923088 h 1905980"/>
                <a:gd name="connsiteX8" fmla="*/ 3338200 w 3338200"/>
                <a:gd name="connsiteY8" fmla="*/ 0 h 1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200" h="1905980">
                  <a:moveTo>
                    <a:pt x="3338200" y="0"/>
                  </a:moveTo>
                  <a:lnTo>
                    <a:pt x="0" y="181702"/>
                  </a:lnTo>
                  <a:lnTo>
                    <a:pt x="114952" y="1905980"/>
                  </a:lnTo>
                  <a:lnTo>
                    <a:pt x="184842" y="1905980"/>
                  </a:lnTo>
                  <a:lnTo>
                    <a:pt x="74545" y="246929"/>
                  </a:lnTo>
                  <a:lnTo>
                    <a:pt x="3261326" y="79204"/>
                  </a:lnTo>
                  <a:lnTo>
                    <a:pt x="3177165" y="923088"/>
                  </a:lnTo>
                  <a:lnTo>
                    <a:pt x="3247031" y="923088"/>
                  </a:lnTo>
                  <a:lnTo>
                    <a:pt x="3338200" y="0"/>
                  </a:lnTo>
                  <a:close/>
                </a:path>
              </a:pathLst>
            </a:custGeom>
            <a:solidFill>
              <a:srgbClr val="6C833E"/>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Группа 64"/>
          <p:cNvGrpSpPr/>
          <p:nvPr/>
        </p:nvGrpSpPr>
        <p:grpSpPr>
          <a:xfrm rot="16366508">
            <a:off x="3780132" y="797272"/>
            <a:ext cx="1652121" cy="2711646"/>
            <a:chOff x="2244641" y="1022328"/>
            <a:chExt cx="3338200" cy="5479027"/>
          </a:xfrm>
          <a:solidFill>
            <a:srgbClr val="4BACC6"/>
          </a:solidFill>
        </p:grpSpPr>
        <p:sp>
          <p:nvSpPr>
            <p:cNvPr id="66" name="Freeform: Shape 48">
              <a:extLst>
                <a:ext uri="{FF2B5EF4-FFF2-40B4-BE49-F238E27FC236}">
                  <a16:creationId xmlns:a16="http://schemas.microsoft.com/office/drawing/2014/main" id="{C4046AB5-DDC1-492A-9F43-FBE7E8B944B5}"/>
                </a:ext>
              </a:extLst>
            </p:cNvPr>
            <p:cNvSpPr/>
            <p:nvPr/>
          </p:nvSpPr>
          <p:spPr bwMode="auto">
            <a:xfrm rot="10800000" flipV="1">
              <a:off x="2340337" y="2568856"/>
              <a:ext cx="3124504" cy="3932499"/>
            </a:xfrm>
            <a:custGeom>
              <a:avLst/>
              <a:gdLst>
                <a:gd name="connsiteX0" fmla="*/ 3124504 w 3124504"/>
                <a:gd name="connsiteY0" fmla="*/ 0 h 3932499"/>
                <a:gd name="connsiteX1" fmla="*/ 3054608 w 3124504"/>
                <a:gd name="connsiteY1" fmla="*/ 0 h 3932499"/>
                <a:gd name="connsiteX2" fmla="*/ 2689071 w 3124504"/>
                <a:gd name="connsiteY2" fmla="*/ 3669263 h 3932499"/>
                <a:gd name="connsiteX3" fmla="*/ 261713 w 3124504"/>
                <a:gd name="connsiteY3" fmla="*/ 3853295 h 3932499"/>
                <a:gd name="connsiteX4" fmla="*/ 69890 w 3124504"/>
                <a:gd name="connsiteY4" fmla="*/ 982892 h 3932499"/>
                <a:gd name="connsiteX5" fmla="*/ 0 w 3124504"/>
                <a:gd name="connsiteY5" fmla="*/ 982892 h 3932499"/>
                <a:gd name="connsiteX6" fmla="*/ 196486 w 3124504"/>
                <a:gd name="connsiteY6" fmla="*/ 3932499 h 3932499"/>
                <a:gd name="connsiteX7" fmla="*/ 2754297 w 3124504"/>
                <a:gd name="connsiteY7" fmla="*/ 3729831 h 3932499"/>
                <a:gd name="connsiteX8" fmla="*/ 3124504 w 3124504"/>
                <a:gd name="connsiteY8" fmla="*/ 0 h 39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504" h="3932499">
                  <a:moveTo>
                    <a:pt x="3124504" y="0"/>
                  </a:moveTo>
                  <a:lnTo>
                    <a:pt x="3054608" y="0"/>
                  </a:lnTo>
                  <a:lnTo>
                    <a:pt x="2689071" y="3669263"/>
                  </a:lnTo>
                  <a:lnTo>
                    <a:pt x="261713" y="3853295"/>
                  </a:lnTo>
                  <a:lnTo>
                    <a:pt x="69890" y="982892"/>
                  </a:lnTo>
                  <a:lnTo>
                    <a:pt x="0" y="982892"/>
                  </a:lnTo>
                  <a:lnTo>
                    <a:pt x="196486" y="3932499"/>
                  </a:lnTo>
                  <a:lnTo>
                    <a:pt x="2754297" y="3729831"/>
                  </a:lnTo>
                  <a:lnTo>
                    <a:pt x="3124504"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Shape 38">
              <a:extLst>
                <a:ext uri="{FF2B5EF4-FFF2-40B4-BE49-F238E27FC236}">
                  <a16:creationId xmlns:a16="http://schemas.microsoft.com/office/drawing/2014/main" id="{0057FF5F-3E5C-4B38-898F-48E599EC54D3}"/>
                </a:ext>
              </a:extLst>
            </p:cNvPr>
            <p:cNvSpPr/>
            <p:nvPr/>
          </p:nvSpPr>
          <p:spPr>
            <a:xfrm>
              <a:off x="2403048" y="1022328"/>
              <a:ext cx="3158826" cy="5397492"/>
            </a:xfrm>
            <a:custGeom>
              <a:avLst/>
              <a:gdLst>
                <a:gd name="connsiteX0" fmla="*/ 2818717 w 3158826"/>
                <a:gd name="connsiteY0" fmla="*/ 0 h 5397492"/>
                <a:gd name="connsiteX1" fmla="*/ 13977 w 3158826"/>
                <a:gd name="connsiteY1" fmla="*/ 86192 h 5397492"/>
                <a:gd name="connsiteX2" fmla="*/ 0 w 3158826"/>
                <a:gd name="connsiteY2" fmla="*/ 4884999 h 5397492"/>
                <a:gd name="connsiteX3" fmla="*/ 3158827 w 3158826"/>
                <a:gd name="connsiteY3" fmla="*/ 5397493 h 5397492"/>
              </a:gdLst>
              <a:ahLst/>
              <a:cxnLst>
                <a:cxn ang="0">
                  <a:pos x="connsiteX0" y="connsiteY0"/>
                </a:cxn>
                <a:cxn ang="0">
                  <a:pos x="connsiteX1" y="connsiteY1"/>
                </a:cxn>
                <a:cxn ang="0">
                  <a:pos x="connsiteX2" y="connsiteY2"/>
                </a:cxn>
                <a:cxn ang="0">
                  <a:pos x="connsiteX3" y="connsiteY3"/>
                </a:cxn>
              </a:cxnLst>
              <a:rect l="l" t="t" r="r" b="b"/>
              <a:pathLst>
                <a:path w="3158826" h="5397492">
                  <a:moveTo>
                    <a:pt x="2818717" y="0"/>
                  </a:moveTo>
                  <a:lnTo>
                    <a:pt x="13977" y="86192"/>
                  </a:lnTo>
                  <a:lnTo>
                    <a:pt x="0" y="4884999"/>
                  </a:lnTo>
                  <a:lnTo>
                    <a:pt x="3158827" y="5397493"/>
                  </a:lnTo>
                  <a:close/>
                </a:path>
              </a:pathLst>
            </a:custGeom>
            <a:grpFill/>
            <a:ln w="23246"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Shape 54">
              <a:extLst>
                <a:ext uri="{FF2B5EF4-FFF2-40B4-BE49-F238E27FC236}">
                  <a16:creationId xmlns:a16="http://schemas.microsoft.com/office/drawing/2014/main" id="{0986B5FC-179A-4C5A-A6B9-06743FF600BD}"/>
                </a:ext>
              </a:extLst>
            </p:cNvPr>
            <p:cNvSpPr/>
            <p:nvPr/>
          </p:nvSpPr>
          <p:spPr bwMode="auto">
            <a:xfrm rot="10800000" flipV="1">
              <a:off x="2244641" y="1600048"/>
              <a:ext cx="3338200" cy="1905980"/>
            </a:xfrm>
            <a:custGeom>
              <a:avLst/>
              <a:gdLst>
                <a:gd name="connsiteX0" fmla="*/ 3338200 w 3338200"/>
                <a:gd name="connsiteY0" fmla="*/ 0 h 1905980"/>
                <a:gd name="connsiteX1" fmla="*/ 0 w 3338200"/>
                <a:gd name="connsiteY1" fmla="*/ 181702 h 1905980"/>
                <a:gd name="connsiteX2" fmla="*/ 114952 w 3338200"/>
                <a:gd name="connsiteY2" fmla="*/ 1905980 h 1905980"/>
                <a:gd name="connsiteX3" fmla="*/ 184842 w 3338200"/>
                <a:gd name="connsiteY3" fmla="*/ 1905980 h 1905980"/>
                <a:gd name="connsiteX4" fmla="*/ 74545 w 3338200"/>
                <a:gd name="connsiteY4" fmla="*/ 246929 h 1905980"/>
                <a:gd name="connsiteX5" fmla="*/ 3261326 w 3338200"/>
                <a:gd name="connsiteY5" fmla="*/ 79204 h 1905980"/>
                <a:gd name="connsiteX6" fmla="*/ 3177165 w 3338200"/>
                <a:gd name="connsiteY6" fmla="*/ 923088 h 1905980"/>
                <a:gd name="connsiteX7" fmla="*/ 3247031 w 3338200"/>
                <a:gd name="connsiteY7" fmla="*/ 923088 h 1905980"/>
                <a:gd name="connsiteX8" fmla="*/ 3338200 w 3338200"/>
                <a:gd name="connsiteY8" fmla="*/ 0 h 1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200" h="1905980">
                  <a:moveTo>
                    <a:pt x="3338200" y="0"/>
                  </a:moveTo>
                  <a:lnTo>
                    <a:pt x="0" y="181702"/>
                  </a:lnTo>
                  <a:lnTo>
                    <a:pt x="114952" y="1905980"/>
                  </a:lnTo>
                  <a:lnTo>
                    <a:pt x="184842" y="1905980"/>
                  </a:lnTo>
                  <a:lnTo>
                    <a:pt x="74545" y="246929"/>
                  </a:lnTo>
                  <a:lnTo>
                    <a:pt x="3261326" y="79204"/>
                  </a:lnTo>
                  <a:lnTo>
                    <a:pt x="3177165" y="923088"/>
                  </a:lnTo>
                  <a:lnTo>
                    <a:pt x="3247031" y="923088"/>
                  </a:lnTo>
                  <a:lnTo>
                    <a:pt x="3338200" y="0"/>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Группа 68"/>
          <p:cNvGrpSpPr/>
          <p:nvPr/>
        </p:nvGrpSpPr>
        <p:grpSpPr>
          <a:xfrm rot="16366508">
            <a:off x="6611750" y="776661"/>
            <a:ext cx="1648368" cy="2705486"/>
            <a:chOff x="2244641" y="1022328"/>
            <a:chExt cx="3338200" cy="5479027"/>
          </a:xfrm>
          <a:solidFill>
            <a:srgbClr val="C0504D"/>
          </a:solidFill>
        </p:grpSpPr>
        <p:sp>
          <p:nvSpPr>
            <p:cNvPr id="70" name="Freeform: Shape 48">
              <a:extLst>
                <a:ext uri="{FF2B5EF4-FFF2-40B4-BE49-F238E27FC236}">
                  <a16:creationId xmlns:a16="http://schemas.microsoft.com/office/drawing/2014/main" id="{C4046AB5-DDC1-492A-9F43-FBE7E8B944B5}"/>
                </a:ext>
              </a:extLst>
            </p:cNvPr>
            <p:cNvSpPr/>
            <p:nvPr/>
          </p:nvSpPr>
          <p:spPr bwMode="auto">
            <a:xfrm rot="10800000" flipV="1">
              <a:off x="2340337" y="2568856"/>
              <a:ext cx="3124504" cy="3932499"/>
            </a:xfrm>
            <a:custGeom>
              <a:avLst/>
              <a:gdLst>
                <a:gd name="connsiteX0" fmla="*/ 3124504 w 3124504"/>
                <a:gd name="connsiteY0" fmla="*/ 0 h 3932499"/>
                <a:gd name="connsiteX1" fmla="*/ 3054608 w 3124504"/>
                <a:gd name="connsiteY1" fmla="*/ 0 h 3932499"/>
                <a:gd name="connsiteX2" fmla="*/ 2689071 w 3124504"/>
                <a:gd name="connsiteY2" fmla="*/ 3669263 h 3932499"/>
                <a:gd name="connsiteX3" fmla="*/ 261713 w 3124504"/>
                <a:gd name="connsiteY3" fmla="*/ 3853295 h 3932499"/>
                <a:gd name="connsiteX4" fmla="*/ 69890 w 3124504"/>
                <a:gd name="connsiteY4" fmla="*/ 982892 h 3932499"/>
                <a:gd name="connsiteX5" fmla="*/ 0 w 3124504"/>
                <a:gd name="connsiteY5" fmla="*/ 982892 h 3932499"/>
                <a:gd name="connsiteX6" fmla="*/ 196486 w 3124504"/>
                <a:gd name="connsiteY6" fmla="*/ 3932499 h 3932499"/>
                <a:gd name="connsiteX7" fmla="*/ 2754297 w 3124504"/>
                <a:gd name="connsiteY7" fmla="*/ 3729831 h 3932499"/>
                <a:gd name="connsiteX8" fmla="*/ 3124504 w 3124504"/>
                <a:gd name="connsiteY8" fmla="*/ 0 h 39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504" h="3932499">
                  <a:moveTo>
                    <a:pt x="3124504" y="0"/>
                  </a:moveTo>
                  <a:lnTo>
                    <a:pt x="3054608" y="0"/>
                  </a:lnTo>
                  <a:lnTo>
                    <a:pt x="2689071" y="3669263"/>
                  </a:lnTo>
                  <a:lnTo>
                    <a:pt x="261713" y="3853295"/>
                  </a:lnTo>
                  <a:lnTo>
                    <a:pt x="69890" y="982892"/>
                  </a:lnTo>
                  <a:lnTo>
                    <a:pt x="0" y="982892"/>
                  </a:lnTo>
                  <a:lnTo>
                    <a:pt x="196486" y="3932499"/>
                  </a:lnTo>
                  <a:lnTo>
                    <a:pt x="2754297" y="3729831"/>
                  </a:lnTo>
                  <a:lnTo>
                    <a:pt x="3124504"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Shape 38">
              <a:extLst>
                <a:ext uri="{FF2B5EF4-FFF2-40B4-BE49-F238E27FC236}">
                  <a16:creationId xmlns:a16="http://schemas.microsoft.com/office/drawing/2014/main" id="{0057FF5F-3E5C-4B38-898F-48E599EC54D3}"/>
                </a:ext>
              </a:extLst>
            </p:cNvPr>
            <p:cNvSpPr/>
            <p:nvPr/>
          </p:nvSpPr>
          <p:spPr>
            <a:xfrm>
              <a:off x="2403048" y="1022328"/>
              <a:ext cx="3158826" cy="5397492"/>
            </a:xfrm>
            <a:custGeom>
              <a:avLst/>
              <a:gdLst>
                <a:gd name="connsiteX0" fmla="*/ 2818717 w 3158826"/>
                <a:gd name="connsiteY0" fmla="*/ 0 h 5397492"/>
                <a:gd name="connsiteX1" fmla="*/ 13977 w 3158826"/>
                <a:gd name="connsiteY1" fmla="*/ 86192 h 5397492"/>
                <a:gd name="connsiteX2" fmla="*/ 0 w 3158826"/>
                <a:gd name="connsiteY2" fmla="*/ 4884999 h 5397492"/>
                <a:gd name="connsiteX3" fmla="*/ 3158827 w 3158826"/>
                <a:gd name="connsiteY3" fmla="*/ 5397493 h 5397492"/>
              </a:gdLst>
              <a:ahLst/>
              <a:cxnLst>
                <a:cxn ang="0">
                  <a:pos x="connsiteX0" y="connsiteY0"/>
                </a:cxn>
                <a:cxn ang="0">
                  <a:pos x="connsiteX1" y="connsiteY1"/>
                </a:cxn>
                <a:cxn ang="0">
                  <a:pos x="connsiteX2" y="connsiteY2"/>
                </a:cxn>
                <a:cxn ang="0">
                  <a:pos x="connsiteX3" y="connsiteY3"/>
                </a:cxn>
              </a:cxnLst>
              <a:rect l="l" t="t" r="r" b="b"/>
              <a:pathLst>
                <a:path w="3158826" h="5397492">
                  <a:moveTo>
                    <a:pt x="2818717" y="0"/>
                  </a:moveTo>
                  <a:lnTo>
                    <a:pt x="13977" y="86192"/>
                  </a:lnTo>
                  <a:lnTo>
                    <a:pt x="0" y="4884999"/>
                  </a:lnTo>
                  <a:lnTo>
                    <a:pt x="3158827" y="5397493"/>
                  </a:lnTo>
                  <a:close/>
                </a:path>
              </a:pathLst>
            </a:custGeom>
            <a:grpFill/>
            <a:ln w="23246"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Shape 54">
              <a:extLst>
                <a:ext uri="{FF2B5EF4-FFF2-40B4-BE49-F238E27FC236}">
                  <a16:creationId xmlns:a16="http://schemas.microsoft.com/office/drawing/2014/main" id="{0986B5FC-179A-4C5A-A6B9-06743FF600BD}"/>
                </a:ext>
              </a:extLst>
            </p:cNvPr>
            <p:cNvSpPr/>
            <p:nvPr/>
          </p:nvSpPr>
          <p:spPr bwMode="auto">
            <a:xfrm rot="10800000" flipV="1">
              <a:off x="2244641" y="1600048"/>
              <a:ext cx="3338200" cy="1905980"/>
            </a:xfrm>
            <a:custGeom>
              <a:avLst/>
              <a:gdLst>
                <a:gd name="connsiteX0" fmla="*/ 3338200 w 3338200"/>
                <a:gd name="connsiteY0" fmla="*/ 0 h 1905980"/>
                <a:gd name="connsiteX1" fmla="*/ 0 w 3338200"/>
                <a:gd name="connsiteY1" fmla="*/ 181702 h 1905980"/>
                <a:gd name="connsiteX2" fmla="*/ 114952 w 3338200"/>
                <a:gd name="connsiteY2" fmla="*/ 1905980 h 1905980"/>
                <a:gd name="connsiteX3" fmla="*/ 184842 w 3338200"/>
                <a:gd name="connsiteY3" fmla="*/ 1905980 h 1905980"/>
                <a:gd name="connsiteX4" fmla="*/ 74545 w 3338200"/>
                <a:gd name="connsiteY4" fmla="*/ 246929 h 1905980"/>
                <a:gd name="connsiteX5" fmla="*/ 3261326 w 3338200"/>
                <a:gd name="connsiteY5" fmla="*/ 79204 h 1905980"/>
                <a:gd name="connsiteX6" fmla="*/ 3177165 w 3338200"/>
                <a:gd name="connsiteY6" fmla="*/ 923088 h 1905980"/>
                <a:gd name="connsiteX7" fmla="*/ 3247031 w 3338200"/>
                <a:gd name="connsiteY7" fmla="*/ 923088 h 1905980"/>
                <a:gd name="connsiteX8" fmla="*/ 3338200 w 3338200"/>
                <a:gd name="connsiteY8" fmla="*/ 0 h 1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200" h="1905980">
                  <a:moveTo>
                    <a:pt x="3338200" y="0"/>
                  </a:moveTo>
                  <a:lnTo>
                    <a:pt x="0" y="181702"/>
                  </a:lnTo>
                  <a:lnTo>
                    <a:pt x="114952" y="1905980"/>
                  </a:lnTo>
                  <a:lnTo>
                    <a:pt x="184842" y="1905980"/>
                  </a:lnTo>
                  <a:lnTo>
                    <a:pt x="74545" y="246929"/>
                  </a:lnTo>
                  <a:lnTo>
                    <a:pt x="3261326" y="79204"/>
                  </a:lnTo>
                  <a:lnTo>
                    <a:pt x="3177165" y="923088"/>
                  </a:lnTo>
                  <a:lnTo>
                    <a:pt x="3247031" y="923088"/>
                  </a:lnTo>
                  <a:lnTo>
                    <a:pt x="3338200" y="0"/>
                  </a:lnTo>
                  <a:close/>
                </a:path>
              </a:pathLst>
            </a:custGeom>
            <a:solidFill>
              <a:srgbClr val="C00000"/>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Группа 3"/>
          <p:cNvGrpSpPr/>
          <p:nvPr/>
        </p:nvGrpSpPr>
        <p:grpSpPr>
          <a:xfrm rot="16366508">
            <a:off x="969985" y="796596"/>
            <a:ext cx="1670388" cy="2741628"/>
            <a:chOff x="2244641" y="1022328"/>
            <a:chExt cx="3338200" cy="5479027"/>
          </a:xfrm>
        </p:grpSpPr>
        <p:sp>
          <p:nvSpPr>
            <p:cNvPr id="62" name="Freeform: Shape 48">
              <a:extLst>
                <a:ext uri="{FF2B5EF4-FFF2-40B4-BE49-F238E27FC236}">
                  <a16:creationId xmlns:a16="http://schemas.microsoft.com/office/drawing/2014/main" id="{C4046AB5-DDC1-492A-9F43-FBE7E8B944B5}"/>
                </a:ext>
              </a:extLst>
            </p:cNvPr>
            <p:cNvSpPr/>
            <p:nvPr/>
          </p:nvSpPr>
          <p:spPr bwMode="auto">
            <a:xfrm rot="10800000" flipV="1">
              <a:off x="2340337" y="2568856"/>
              <a:ext cx="3124504" cy="3932499"/>
            </a:xfrm>
            <a:custGeom>
              <a:avLst/>
              <a:gdLst>
                <a:gd name="connsiteX0" fmla="*/ 3124504 w 3124504"/>
                <a:gd name="connsiteY0" fmla="*/ 0 h 3932499"/>
                <a:gd name="connsiteX1" fmla="*/ 3054608 w 3124504"/>
                <a:gd name="connsiteY1" fmla="*/ 0 h 3932499"/>
                <a:gd name="connsiteX2" fmla="*/ 2689071 w 3124504"/>
                <a:gd name="connsiteY2" fmla="*/ 3669263 h 3932499"/>
                <a:gd name="connsiteX3" fmla="*/ 261713 w 3124504"/>
                <a:gd name="connsiteY3" fmla="*/ 3853295 h 3932499"/>
                <a:gd name="connsiteX4" fmla="*/ 69890 w 3124504"/>
                <a:gd name="connsiteY4" fmla="*/ 982892 h 3932499"/>
                <a:gd name="connsiteX5" fmla="*/ 0 w 3124504"/>
                <a:gd name="connsiteY5" fmla="*/ 982892 h 3932499"/>
                <a:gd name="connsiteX6" fmla="*/ 196486 w 3124504"/>
                <a:gd name="connsiteY6" fmla="*/ 3932499 h 3932499"/>
                <a:gd name="connsiteX7" fmla="*/ 2754297 w 3124504"/>
                <a:gd name="connsiteY7" fmla="*/ 3729831 h 3932499"/>
                <a:gd name="connsiteX8" fmla="*/ 3124504 w 3124504"/>
                <a:gd name="connsiteY8" fmla="*/ 0 h 39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504" h="3932499">
                  <a:moveTo>
                    <a:pt x="3124504" y="0"/>
                  </a:moveTo>
                  <a:lnTo>
                    <a:pt x="3054608" y="0"/>
                  </a:lnTo>
                  <a:lnTo>
                    <a:pt x="2689071" y="3669263"/>
                  </a:lnTo>
                  <a:lnTo>
                    <a:pt x="261713" y="3853295"/>
                  </a:lnTo>
                  <a:lnTo>
                    <a:pt x="69890" y="982892"/>
                  </a:lnTo>
                  <a:lnTo>
                    <a:pt x="0" y="982892"/>
                  </a:lnTo>
                  <a:lnTo>
                    <a:pt x="196486" y="3932499"/>
                  </a:lnTo>
                  <a:lnTo>
                    <a:pt x="2754297" y="3729831"/>
                  </a:lnTo>
                  <a:lnTo>
                    <a:pt x="3124504" y="0"/>
                  </a:ln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38">
              <a:extLst>
                <a:ext uri="{FF2B5EF4-FFF2-40B4-BE49-F238E27FC236}">
                  <a16:creationId xmlns:a16="http://schemas.microsoft.com/office/drawing/2014/main" id="{0057FF5F-3E5C-4B38-898F-48E599EC54D3}"/>
                </a:ext>
              </a:extLst>
            </p:cNvPr>
            <p:cNvSpPr/>
            <p:nvPr/>
          </p:nvSpPr>
          <p:spPr>
            <a:xfrm>
              <a:off x="2403048" y="1022328"/>
              <a:ext cx="3158826" cy="5397492"/>
            </a:xfrm>
            <a:custGeom>
              <a:avLst/>
              <a:gdLst>
                <a:gd name="connsiteX0" fmla="*/ 2818717 w 3158826"/>
                <a:gd name="connsiteY0" fmla="*/ 0 h 5397492"/>
                <a:gd name="connsiteX1" fmla="*/ 13977 w 3158826"/>
                <a:gd name="connsiteY1" fmla="*/ 86192 h 5397492"/>
                <a:gd name="connsiteX2" fmla="*/ 0 w 3158826"/>
                <a:gd name="connsiteY2" fmla="*/ 4884999 h 5397492"/>
                <a:gd name="connsiteX3" fmla="*/ 3158827 w 3158826"/>
                <a:gd name="connsiteY3" fmla="*/ 5397493 h 5397492"/>
              </a:gdLst>
              <a:ahLst/>
              <a:cxnLst>
                <a:cxn ang="0">
                  <a:pos x="connsiteX0" y="connsiteY0"/>
                </a:cxn>
                <a:cxn ang="0">
                  <a:pos x="connsiteX1" y="connsiteY1"/>
                </a:cxn>
                <a:cxn ang="0">
                  <a:pos x="connsiteX2" y="connsiteY2"/>
                </a:cxn>
                <a:cxn ang="0">
                  <a:pos x="connsiteX3" y="connsiteY3"/>
                </a:cxn>
              </a:cxnLst>
              <a:rect l="l" t="t" r="r" b="b"/>
              <a:pathLst>
                <a:path w="3158826" h="5397492">
                  <a:moveTo>
                    <a:pt x="2818717" y="0"/>
                  </a:moveTo>
                  <a:lnTo>
                    <a:pt x="13977" y="86192"/>
                  </a:lnTo>
                  <a:lnTo>
                    <a:pt x="0" y="4884999"/>
                  </a:lnTo>
                  <a:lnTo>
                    <a:pt x="3158827" y="5397493"/>
                  </a:lnTo>
                  <a:close/>
                </a:path>
              </a:pathLst>
            </a:custGeom>
            <a:solidFill>
              <a:schemeClr val="accent1"/>
            </a:solidFill>
            <a:ln w="23246" cap="flat">
              <a:noFill/>
              <a:prstDash val="solid"/>
              <a:miter/>
            </a:ln>
            <a:effectLst>
              <a:outerShdw blurRad="50800" dist="38100" dir="5400000" algn="t"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reeform: Shape 54">
              <a:extLst>
                <a:ext uri="{FF2B5EF4-FFF2-40B4-BE49-F238E27FC236}">
                  <a16:creationId xmlns:a16="http://schemas.microsoft.com/office/drawing/2014/main" id="{0986B5FC-179A-4C5A-A6B9-06743FF600BD}"/>
                </a:ext>
              </a:extLst>
            </p:cNvPr>
            <p:cNvSpPr/>
            <p:nvPr/>
          </p:nvSpPr>
          <p:spPr bwMode="auto">
            <a:xfrm rot="10800000" flipV="1">
              <a:off x="2244641" y="1600048"/>
              <a:ext cx="3338200" cy="1905980"/>
            </a:xfrm>
            <a:custGeom>
              <a:avLst/>
              <a:gdLst>
                <a:gd name="connsiteX0" fmla="*/ 3338200 w 3338200"/>
                <a:gd name="connsiteY0" fmla="*/ 0 h 1905980"/>
                <a:gd name="connsiteX1" fmla="*/ 0 w 3338200"/>
                <a:gd name="connsiteY1" fmla="*/ 181702 h 1905980"/>
                <a:gd name="connsiteX2" fmla="*/ 114952 w 3338200"/>
                <a:gd name="connsiteY2" fmla="*/ 1905980 h 1905980"/>
                <a:gd name="connsiteX3" fmla="*/ 184842 w 3338200"/>
                <a:gd name="connsiteY3" fmla="*/ 1905980 h 1905980"/>
                <a:gd name="connsiteX4" fmla="*/ 74545 w 3338200"/>
                <a:gd name="connsiteY4" fmla="*/ 246929 h 1905980"/>
                <a:gd name="connsiteX5" fmla="*/ 3261326 w 3338200"/>
                <a:gd name="connsiteY5" fmla="*/ 79204 h 1905980"/>
                <a:gd name="connsiteX6" fmla="*/ 3177165 w 3338200"/>
                <a:gd name="connsiteY6" fmla="*/ 923088 h 1905980"/>
                <a:gd name="connsiteX7" fmla="*/ 3247031 w 3338200"/>
                <a:gd name="connsiteY7" fmla="*/ 923088 h 1905980"/>
                <a:gd name="connsiteX8" fmla="*/ 3338200 w 3338200"/>
                <a:gd name="connsiteY8" fmla="*/ 0 h 19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200" h="1905980">
                  <a:moveTo>
                    <a:pt x="3338200" y="0"/>
                  </a:moveTo>
                  <a:lnTo>
                    <a:pt x="0" y="181702"/>
                  </a:lnTo>
                  <a:lnTo>
                    <a:pt x="114952" y="1905980"/>
                  </a:lnTo>
                  <a:lnTo>
                    <a:pt x="184842" y="1905980"/>
                  </a:lnTo>
                  <a:lnTo>
                    <a:pt x="74545" y="246929"/>
                  </a:lnTo>
                  <a:lnTo>
                    <a:pt x="3261326" y="79204"/>
                  </a:lnTo>
                  <a:lnTo>
                    <a:pt x="3177165" y="923088"/>
                  </a:lnTo>
                  <a:lnTo>
                    <a:pt x="3247031" y="923088"/>
                  </a:lnTo>
                  <a:lnTo>
                    <a:pt x="3338200" y="0"/>
                  </a:ln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8"/>
          <p:cNvSpPr txBox="1"/>
          <p:nvPr/>
        </p:nvSpPr>
        <p:spPr>
          <a:xfrm>
            <a:off x="5273654" y="4138238"/>
            <a:ext cx="1214377" cy="276999"/>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23 тис. м²</a:t>
            </a:r>
            <a:endParaRPr lang="ru-RU" sz="1200" b="1" dirty="0">
              <a:latin typeface="Arial" panose="020B0604020202020204" pitchFamily="34" charset="0"/>
              <a:cs typeface="Arial" panose="020B0604020202020204" pitchFamily="34" charset="0"/>
            </a:endParaRPr>
          </a:p>
        </p:txBody>
      </p:sp>
      <p:sp>
        <p:nvSpPr>
          <p:cNvPr id="21" name="TextBox 20"/>
          <p:cNvSpPr txBox="1"/>
          <p:nvPr/>
        </p:nvSpPr>
        <p:spPr>
          <a:xfrm>
            <a:off x="5074563" y="3574551"/>
            <a:ext cx="1459396" cy="669414"/>
          </a:xfrm>
          <a:prstGeom prst="rect">
            <a:avLst/>
          </a:prstGeom>
          <a:noFill/>
        </p:spPr>
        <p:txBody>
          <a:bodyPr wrap="square" rtlCol="0">
            <a:spAutoFit/>
          </a:bodyPr>
          <a:lstStyle/>
          <a:p>
            <a:pPr algn="ctr"/>
            <a:r>
              <a:rPr lang="uk-UA" sz="750" b="1" dirty="0">
                <a:latin typeface="Arial" panose="020B0604020202020204" pitchFamily="34" charset="0"/>
                <a:cs typeface="Arial" panose="020B0604020202020204" pitchFamily="34" charset="0"/>
              </a:rPr>
              <a:t>ПРИЙНЯТО В ЕКСПЛУАТАЦІЮ ЖИТЛОВИХ БУДІВЕЛЬ, ЗАГАЛЬНА ПЛОЩА У</a:t>
            </a:r>
          </a:p>
          <a:p>
            <a:pPr algn="ctr"/>
            <a:r>
              <a:rPr lang="uk-UA" sz="750" b="1" dirty="0">
                <a:latin typeface="Arial" panose="020B0604020202020204" pitchFamily="34" charset="0"/>
                <a:cs typeface="Arial" panose="020B0604020202020204" pitchFamily="34" charset="0"/>
              </a:rPr>
              <a:t> СІЧНІ - ЧЕРВНІ 2021</a:t>
            </a:r>
          </a:p>
        </p:txBody>
      </p:sp>
      <p:sp>
        <p:nvSpPr>
          <p:cNvPr id="23" name="TextBox 22"/>
          <p:cNvSpPr txBox="1"/>
          <p:nvPr/>
        </p:nvSpPr>
        <p:spPr>
          <a:xfrm>
            <a:off x="952504" y="1791916"/>
            <a:ext cx="1640969" cy="830997"/>
          </a:xfrm>
          <a:prstGeom prst="rect">
            <a:avLst/>
          </a:prstGeom>
          <a:noFill/>
        </p:spPr>
        <p:txBody>
          <a:bodyPr wrap="square" rtlCol="0">
            <a:spAutoFit/>
          </a:bodyPr>
          <a:lstStyle/>
          <a:p>
            <a:pPr algn="ctr"/>
            <a:r>
              <a:rPr lang="uk-UA" sz="800" b="1" dirty="0">
                <a:latin typeface="Arial" panose="020B0604020202020204" pitchFamily="34" charset="0"/>
                <a:cs typeface="Arial" panose="020B0604020202020204" pitchFamily="34" charset="0"/>
              </a:rPr>
              <a:t>РЕАЛІЗОВАНО ПРОМИСЛОВОЇ </a:t>
            </a:r>
          </a:p>
          <a:p>
            <a:pPr algn="ctr"/>
            <a:r>
              <a:rPr lang="uk-UA" sz="800" b="1" dirty="0">
                <a:latin typeface="Arial" panose="020B0604020202020204" pitchFamily="34" charset="0"/>
                <a:cs typeface="Arial" panose="020B0604020202020204" pitchFamily="34" charset="0"/>
              </a:rPr>
              <a:t>ПРОДУКЦІЇ (ТОВАРІВ, ПОСЛУГ)</a:t>
            </a:r>
          </a:p>
          <a:p>
            <a:pPr algn="ctr"/>
            <a:r>
              <a:rPr lang="uk-UA" sz="800" b="1" dirty="0">
                <a:latin typeface="Arial" panose="020B0604020202020204" pitchFamily="34" charset="0"/>
                <a:cs typeface="Arial" panose="020B0604020202020204" pitchFamily="34" charset="0"/>
              </a:rPr>
              <a:t>У СІЧНІ </a:t>
            </a:r>
            <a:r>
              <a:rPr lang="uk-UA" sz="800" b="1" dirty="0" smtClean="0">
                <a:latin typeface="Arial" panose="020B0604020202020204" pitchFamily="34" charset="0"/>
                <a:cs typeface="Arial" panose="020B0604020202020204" pitchFamily="34" charset="0"/>
              </a:rPr>
              <a:t>–СЕРПЕНЬ </a:t>
            </a:r>
            <a:r>
              <a:rPr lang="uk-UA" sz="800" b="1" dirty="0">
                <a:latin typeface="Arial" panose="020B0604020202020204" pitchFamily="34" charset="0"/>
                <a:cs typeface="Arial" panose="020B0604020202020204" pitchFamily="34" charset="0"/>
              </a:rPr>
              <a:t>2021</a:t>
            </a:r>
          </a:p>
          <a:p>
            <a:pPr algn="ctr"/>
            <a:endParaRPr lang="ru-RU" sz="800" b="1" dirty="0">
              <a:latin typeface="Arial" panose="020B0604020202020204" pitchFamily="34" charset="0"/>
              <a:cs typeface="Arial" panose="020B0604020202020204" pitchFamily="34" charset="0"/>
            </a:endParaRPr>
          </a:p>
        </p:txBody>
      </p:sp>
      <p:sp>
        <p:nvSpPr>
          <p:cNvPr id="27" name="TextBox 26"/>
          <p:cNvSpPr txBox="1"/>
          <p:nvPr/>
        </p:nvSpPr>
        <p:spPr>
          <a:xfrm>
            <a:off x="1743136" y="3675719"/>
            <a:ext cx="2374301" cy="707886"/>
          </a:xfrm>
          <a:prstGeom prst="rect">
            <a:avLst/>
          </a:prstGeom>
          <a:noFill/>
        </p:spPr>
        <p:txBody>
          <a:bodyPr wrap="square" rtlCol="0">
            <a:spAutoFit/>
          </a:bodyPr>
          <a:lstStyle/>
          <a:p>
            <a:pPr algn="ctr"/>
            <a:r>
              <a:rPr lang="uk-UA" sz="800" b="1" dirty="0">
                <a:latin typeface="Arial" panose="020B0604020202020204" pitchFamily="34" charset="0"/>
                <a:cs typeface="Arial" panose="020B0604020202020204" pitchFamily="34" charset="0"/>
              </a:rPr>
              <a:t>ОБСЯГ РОЗДРІБНОГО </a:t>
            </a:r>
          </a:p>
          <a:p>
            <a:pPr algn="ctr"/>
            <a:r>
              <a:rPr lang="uk-UA" sz="800" b="1" dirty="0">
                <a:latin typeface="Arial" panose="020B0604020202020204" pitchFamily="34" charset="0"/>
                <a:cs typeface="Arial" panose="020B0604020202020204" pitchFamily="34" charset="0"/>
              </a:rPr>
              <a:t>ТОВАРООБІГУ</a:t>
            </a:r>
          </a:p>
          <a:p>
            <a:pPr algn="ctr"/>
            <a:r>
              <a:rPr lang="uk-UA" sz="800" b="1" dirty="0">
                <a:latin typeface="Arial" panose="020B0604020202020204" pitchFamily="34" charset="0"/>
                <a:cs typeface="Arial" panose="020B0604020202020204" pitchFamily="34" charset="0"/>
              </a:rPr>
              <a:t>У СІЧНІ – ЧЕРВНІ 2021</a:t>
            </a:r>
          </a:p>
          <a:p>
            <a:pPr algn="ctr"/>
            <a:endParaRPr lang="uk-UA" sz="800" b="1" dirty="0">
              <a:latin typeface="Arial" panose="020B0604020202020204" pitchFamily="34" charset="0"/>
              <a:cs typeface="Arial" panose="020B0604020202020204" pitchFamily="34" charset="0"/>
            </a:endParaRPr>
          </a:p>
          <a:p>
            <a:pPr algn="ctr"/>
            <a:endParaRPr lang="uk-UA" sz="800" b="1" dirty="0">
              <a:latin typeface="Arial" panose="020B0604020202020204" pitchFamily="34" charset="0"/>
              <a:cs typeface="Arial" panose="020B0604020202020204" pitchFamily="34" charset="0"/>
            </a:endParaRPr>
          </a:p>
        </p:txBody>
      </p:sp>
      <p:sp>
        <p:nvSpPr>
          <p:cNvPr id="33" name="TextBox 32"/>
          <p:cNvSpPr txBox="1"/>
          <p:nvPr/>
        </p:nvSpPr>
        <p:spPr>
          <a:xfrm>
            <a:off x="3740465" y="1906499"/>
            <a:ext cx="1477595" cy="584775"/>
          </a:xfrm>
          <a:prstGeom prst="rect">
            <a:avLst/>
          </a:prstGeom>
          <a:noFill/>
          <a:ln>
            <a:noFill/>
          </a:ln>
        </p:spPr>
        <p:txBody>
          <a:bodyPr wrap="square" rtlCol="0">
            <a:spAutoFit/>
          </a:bodyPr>
          <a:lstStyle/>
          <a:p>
            <a:pPr algn="ctr"/>
            <a:r>
              <a:rPr lang="uk-UA" sz="800" b="1" dirty="0">
                <a:latin typeface="Arial" panose="020B0604020202020204" pitchFamily="34" charset="0"/>
                <a:cs typeface="Arial" panose="020B0604020202020204" pitchFamily="34" charset="0"/>
              </a:rPr>
              <a:t>ОБСЯГ ІМПОРТУ ТОВАРІВ У</a:t>
            </a:r>
          </a:p>
          <a:p>
            <a:pPr algn="ctr"/>
            <a:r>
              <a:rPr lang="uk-UA" sz="800" b="1" dirty="0">
                <a:latin typeface="Arial" panose="020B0604020202020204" pitchFamily="34" charset="0"/>
                <a:cs typeface="Arial" panose="020B0604020202020204" pitchFamily="34" charset="0"/>
              </a:rPr>
              <a:t> СІЧНІ – </a:t>
            </a:r>
            <a:r>
              <a:rPr lang="uk-UA" sz="800" b="1" dirty="0" smtClean="0">
                <a:latin typeface="Arial" panose="020B0604020202020204" pitchFamily="34" charset="0"/>
                <a:cs typeface="Arial" panose="020B0604020202020204" pitchFamily="34" charset="0"/>
              </a:rPr>
              <a:t>СЕРПЕНЬ </a:t>
            </a:r>
            <a:r>
              <a:rPr lang="uk-UA" sz="800" b="1" dirty="0">
                <a:latin typeface="Arial" panose="020B0604020202020204" pitchFamily="34" charset="0"/>
                <a:cs typeface="Arial" panose="020B0604020202020204" pitchFamily="34" charset="0"/>
              </a:rPr>
              <a:t>2021</a:t>
            </a:r>
          </a:p>
          <a:p>
            <a:pPr algn="ctr"/>
            <a:endParaRPr lang="uk-UA" sz="800" dirty="0">
              <a:latin typeface="Arial" panose="020B0604020202020204" pitchFamily="34" charset="0"/>
              <a:cs typeface="Arial" panose="020B0604020202020204" pitchFamily="34" charset="0"/>
            </a:endParaRPr>
          </a:p>
        </p:txBody>
      </p:sp>
      <p:sp>
        <p:nvSpPr>
          <p:cNvPr id="36" name="TextBox 35"/>
          <p:cNvSpPr txBox="1"/>
          <p:nvPr/>
        </p:nvSpPr>
        <p:spPr>
          <a:xfrm>
            <a:off x="6473724" y="1913889"/>
            <a:ext cx="1468557" cy="461665"/>
          </a:xfrm>
          <a:prstGeom prst="rect">
            <a:avLst/>
          </a:prstGeom>
          <a:noFill/>
          <a:ln>
            <a:noFill/>
          </a:ln>
        </p:spPr>
        <p:txBody>
          <a:bodyPr wrap="square" rtlCol="0">
            <a:spAutoFit/>
          </a:bodyPr>
          <a:lstStyle/>
          <a:p>
            <a:pPr algn="ctr"/>
            <a:r>
              <a:rPr lang="uk-UA" sz="800" b="1" dirty="0">
                <a:latin typeface="Arial" panose="020B0604020202020204" pitchFamily="34" charset="0"/>
                <a:cs typeface="Arial" panose="020B0604020202020204" pitchFamily="34" charset="0"/>
              </a:rPr>
              <a:t>ОБСЯГ ЕКСПОРТУ ТОВАРІВ У</a:t>
            </a:r>
          </a:p>
          <a:p>
            <a:pPr algn="ctr"/>
            <a:r>
              <a:rPr lang="uk-UA" sz="800" b="1" dirty="0">
                <a:latin typeface="Arial" panose="020B0604020202020204" pitchFamily="34" charset="0"/>
                <a:cs typeface="Arial" panose="020B0604020202020204" pitchFamily="34" charset="0"/>
              </a:rPr>
              <a:t>СІЧНІ – </a:t>
            </a:r>
            <a:r>
              <a:rPr lang="uk-UA" sz="800" b="1" dirty="0" smtClean="0">
                <a:latin typeface="Arial" panose="020B0604020202020204" pitchFamily="34" charset="0"/>
                <a:cs typeface="Arial" panose="020B0604020202020204" pitchFamily="34" charset="0"/>
              </a:rPr>
              <a:t>СЕРПЕНЬ </a:t>
            </a:r>
            <a:r>
              <a:rPr lang="uk-UA" sz="800" b="1" dirty="0">
                <a:latin typeface="Arial" panose="020B0604020202020204" pitchFamily="34" charset="0"/>
                <a:cs typeface="Arial" panose="020B0604020202020204" pitchFamily="34" charset="0"/>
              </a:rPr>
              <a:t>2021</a:t>
            </a:r>
          </a:p>
        </p:txBody>
      </p:sp>
      <p:sp>
        <p:nvSpPr>
          <p:cNvPr id="49" name="Стрелка вниз 48"/>
          <p:cNvSpPr/>
          <p:nvPr/>
        </p:nvSpPr>
        <p:spPr>
          <a:xfrm rot="10800000">
            <a:off x="3540214" y="3667939"/>
            <a:ext cx="249956" cy="48354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Arial" panose="020B0604020202020204" pitchFamily="34" charset="0"/>
              <a:cs typeface="Arial" panose="020B0604020202020204" pitchFamily="34" charset="0"/>
            </a:endParaRPr>
          </a:p>
        </p:txBody>
      </p:sp>
      <p:grpSp>
        <p:nvGrpSpPr>
          <p:cNvPr id="52" name="Рисунок 44" descr="Линейчатая диаграмма с тенденцией к повышению">
            <a:extLst>
              <a:ext uri="{FF2B5EF4-FFF2-40B4-BE49-F238E27FC236}">
                <a16:creationId xmlns:a16="http://schemas.microsoft.com/office/drawing/2014/main" id="{71EF547B-1A14-4C14-A21F-6A63B1D403E4}"/>
              </a:ext>
            </a:extLst>
          </p:cNvPr>
          <p:cNvGrpSpPr/>
          <p:nvPr/>
        </p:nvGrpSpPr>
        <p:grpSpPr>
          <a:xfrm>
            <a:off x="7051924" y="1552118"/>
            <a:ext cx="327080" cy="327080"/>
            <a:chOff x="10379640" y="1108416"/>
            <a:chExt cx="914400" cy="914400"/>
          </a:xfrm>
          <a:solidFill>
            <a:schemeClr val="bg1">
              <a:lumMod val="85000"/>
            </a:schemeClr>
          </a:solidFill>
        </p:grpSpPr>
        <p:sp>
          <p:nvSpPr>
            <p:cNvPr id="53" name="Полилиния: фигура 247">
              <a:extLst>
                <a:ext uri="{FF2B5EF4-FFF2-40B4-BE49-F238E27FC236}">
                  <a16:creationId xmlns:a16="http://schemas.microsoft.com/office/drawing/2014/main" id="{91F59FCC-1B96-4CCE-BE41-FB5F744B8BD0}"/>
                </a:ext>
              </a:extLst>
            </p:cNvPr>
            <p:cNvSpPr/>
            <p:nvPr/>
          </p:nvSpPr>
          <p:spPr>
            <a:xfrm>
              <a:off x="10512990" y="1232241"/>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ru-UA"/>
            </a:p>
          </p:txBody>
        </p:sp>
        <p:sp>
          <p:nvSpPr>
            <p:cNvPr id="54" name="Полилиния: фигура 248">
              <a:extLst>
                <a:ext uri="{FF2B5EF4-FFF2-40B4-BE49-F238E27FC236}">
                  <a16:creationId xmlns:a16="http://schemas.microsoft.com/office/drawing/2014/main" id="{81351DF1-1C1E-4A3B-AE44-106DF79B8461}"/>
                </a:ext>
              </a:extLst>
            </p:cNvPr>
            <p:cNvSpPr/>
            <p:nvPr/>
          </p:nvSpPr>
          <p:spPr>
            <a:xfrm rot="-10800000">
              <a:off x="11027340" y="1232241"/>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ru-UA"/>
            </a:p>
          </p:txBody>
        </p:sp>
        <p:sp>
          <p:nvSpPr>
            <p:cNvPr id="55" name="Полилиния: фигура 249">
              <a:extLst>
                <a:ext uri="{FF2B5EF4-FFF2-40B4-BE49-F238E27FC236}">
                  <a16:creationId xmlns:a16="http://schemas.microsoft.com/office/drawing/2014/main" id="{39E6DA42-62A3-45C3-B8CC-EC3819857E4F}"/>
                </a:ext>
              </a:extLst>
            </p:cNvPr>
            <p:cNvSpPr/>
            <p:nvPr/>
          </p:nvSpPr>
          <p:spPr>
            <a:xfrm rot="-10800000">
              <a:off x="10827315" y="1422741"/>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ru-UA"/>
            </a:p>
          </p:txBody>
        </p:sp>
        <p:sp>
          <p:nvSpPr>
            <p:cNvPr id="56" name="Полилиния: фигура 250">
              <a:extLst>
                <a:ext uri="{FF2B5EF4-FFF2-40B4-BE49-F238E27FC236}">
                  <a16:creationId xmlns:a16="http://schemas.microsoft.com/office/drawing/2014/main" id="{4A41601C-8A8F-4602-BC97-88D597096544}"/>
                </a:ext>
              </a:extLst>
            </p:cNvPr>
            <p:cNvSpPr/>
            <p:nvPr/>
          </p:nvSpPr>
          <p:spPr>
            <a:xfrm rot="-10800000">
              <a:off x="10627290" y="1594191"/>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ru-UA"/>
            </a:p>
          </p:txBody>
        </p:sp>
        <p:sp>
          <p:nvSpPr>
            <p:cNvPr id="57" name="Полилиния: фигура 251">
              <a:extLst>
                <a:ext uri="{FF2B5EF4-FFF2-40B4-BE49-F238E27FC236}">
                  <a16:creationId xmlns:a16="http://schemas.microsoft.com/office/drawing/2014/main" id="{CEF18A66-807C-4CBA-9D82-127DB92B91F6}"/>
                </a:ext>
              </a:extLst>
            </p:cNvPr>
            <p:cNvSpPr/>
            <p:nvPr/>
          </p:nvSpPr>
          <p:spPr>
            <a:xfrm>
              <a:off x="10623384" y="1232241"/>
              <a:ext cx="308705" cy="30870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grpFill/>
            <a:ln w="9525" cap="flat">
              <a:noFill/>
              <a:prstDash val="solid"/>
              <a:miter/>
            </a:ln>
          </p:spPr>
          <p:txBody>
            <a:bodyPr rtlCol="0" anchor="ctr"/>
            <a:lstStyle/>
            <a:p>
              <a:endParaRPr lang="ru-UA"/>
            </a:p>
          </p:txBody>
        </p:sp>
      </p:grpSp>
      <p:pic>
        <p:nvPicPr>
          <p:cNvPr id="58" name="Рисунок 57" descr="Линейчатая диаграмма с тенденцией к понижению">
            <a:extLst>
              <a:ext uri="{FF2B5EF4-FFF2-40B4-BE49-F238E27FC236}">
                <a16:creationId xmlns:a16="http://schemas.microsoft.com/office/drawing/2014/main" id="{00CFAFA3-CF26-450E-90F1-BB05647660A0}"/>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37720" y="1603935"/>
            <a:ext cx="346784" cy="346784"/>
          </a:xfrm>
          <a:prstGeom prst="rect">
            <a:avLst/>
          </a:prstGeom>
        </p:spPr>
      </p:pic>
      <p:pic>
        <p:nvPicPr>
          <p:cNvPr id="59" name="Рисунок 58"/>
          <p:cNvPicPr>
            <a:picLocks noChangeAspect="1"/>
          </p:cNvPicPr>
          <p:nvPr/>
        </p:nvPicPr>
        <p:blipFill>
          <a:blip r:embed="rId6" cstate="print">
            <a:lum bright="70000" contrast="-70000"/>
            <a:extLst>
              <a:ext uri="{BEBA8EAE-BF5A-486C-A8C5-ECC9F3942E4B}">
                <a14:imgProps xmlns:a14="http://schemas.microsoft.com/office/drawing/2010/main">
                  <a14:imgLayer r:embed="rId7">
                    <a14:imgEffect>
                      <a14:backgroundRemoval t="0" b="100000" l="0" r="100000">
                        <a14:foregroundMark x1="16889" y1="26667" x2="16889" y2="26667"/>
                        <a14:foregroundMark x1="20000" y1="20444" x2="20000" y2="20444"/>
                        <a14:foregroundMark x1="18667" y1="35556" x2="18667" y2="35556"/>
                        <a14:foregroundMark x1="82667" y1="23556" x2="82667" y2="23556"/>
                        <a14:foregroundMark x1="81778" y1="30222" x2="81778" y2="30222"/>
                      </a14:backgroundRemoval>
                    </a14:imgEffect>
                    <a14:imgEffect>
                      <a14:artisticLightScreen/>
                    </a14:imgEffect>
                  </a14:imgLayer>
                </a14:imgProps>
              </a:ext>
              <a:ext uri="{28A0092B-C50C-407E-A947-70E740481C1C}">
                <a14:useLocalDpi xmlns:a14="http://schemas.microsoft.com/office/drawing/2010/main" val="0"/>
              </a:ext>
            </a:extLst>
          </a:blip>
          <a:stretch>
            <a:fillRect/>
          </a:stretch>
        </p:blipFill>
        <p:spPr>
          <a:xfrm>
            <a:off x="1583641" y="1516130"/>
            <a:ext cx="341623" cy="341623"/>
          </a:xfrm>
          <a:prstGeom prst="rect">
            <a:avLst/>
          </a:prstGeom>
        </p:spPr>
      </p:pic>
      <p:pic>
        <p:nvPicPr>
          <p:cNvPr id="60" name="Рисунок 59"/>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8222" y1="28000" x2="58222" y2="28000"/>
                      </a14:backgroundRemoval>
                    </a14:imgEffect>
                  </a14:imgLayer>
                </a14:imgProps>
              </a:ext>
              <a:ext uri="{28A0092B-C50C-407E-A947-70E740481C1C}">
                <a14:useLocalDpi xmlns:a14="http://schemas.microsoft.com/office/drawing/2010/main" val="0"/>
              </a:ext>
            </a:extLst>
          </a:blip>
          <a:stretch>
            <a:fillRect/>
          </a:stretch>
        </p:blipFill>
        <p:spPr>
          <a:xfrm>
            <a:off x="5697908" y="3272374"/>
            <a:ext cx="320144" cy="320144"/>
          </a:xfrm>
          <a:prstGeom prst="rect">
            <a:avLst/>
          </a:prstGeom>
        </p:spPr>
      </p:pic>
      <p:pic>
        <p:nvPicPr>
          <p:cNvPr id="61" name="Рисунок 60"/>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2813867" y="3370389"/>
            <a:ext cx="260718" cy="260718"/>
          </a:xfrm>
          <a:prstGeom prst="rect">
            <a:avLst/>
          </a:prstGeom>
        </p:spPr>
      </p:pic>
      <p:sp>
        <p:nvSpPr>
          <p:cNvPr id="90" name="Стрелка вниз 89"/>
          <p:cNvSpPr/>
          <p:nvPr/>
        </p:nvSpPr>
        <p:spPr>
          <a:xfrm rot="10800000">
            <a:off x="6341200" y="3674169"/>
            <a:ext cx="249956" cy="48354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Arial" panose="020B0604020202020204" pitchFamily="34" charset="0"/>
              <a:cs typeface="Arial" panose="020B0604020202020204" pitchFamily="34" charset="0"/>
            </a:endParaRPr>
          </a:p>
        </p:txBody>
      </p:sp>
      <p:sp>
        <p:nvSpPr>
          <p:cNvPr id="10" name="TextBox 9"/>
          <p:cNvSpPr txBox="1"/>
          <p:nvPr/>
        </p:nvSpPr>
        <p:spPr>
          <a:xfrm>
            <a:off x="1260737" y="2430553"/>
            <a:ext cx="1062853" cy="384721"/>
          </a:xfrm>
          <a:prstGeom prst="rect">
            <a:avLst/>
          </a:prstGeom>
          <a:noFill/>
        </p:spPr>
        <p:txBody>
          <a:bodyPr wrap="square" rtlCol="0">
            <a:spAutoFit/>
          </a:bodyPr>
          <a:lstStyle/>
          <a:p>
            <a:pPr algn="ctr"/>
            <a:r>
              <a:rPr lang="uk-UA" sz="1200" b="1" dirty="0" smtClean="0">
                <a:latin typeface="Arial" panose="020B0604020202020204" pitchFamily="34" charset="0"/>
                <a:cs typeface="Arial" panose="020B0604020202020204" pitchFamily="34" charset="0"/>
              </a:rPr>
              <a:t>13,4 </a:t>
            </a:r>
            <a:endParaRPr lang="uk-UA" sz="1200" b="1" dirty="0">
              <a:latin typeface="Arial" panose="020B0604020202020204" pitchFamily="34" charset="0"/>
              <a:cs typeface="Arial" panose="020B0604020202020204" pitchFamily="34" charset="0"/>
            </a:endParaRPr>
          </a:p>
          <a:p>
            <a:pPr algn="ctr"/>
            <a:r>
              <a:rPr lang="uk-UA" sz="700" b="1" dirty="0" smtClean="0">
                <a:latin typeface="Arial" panose="020B0604020202020204" pitchFamily="34" charset="0"/>
                <a:cs typeface="Arial" panose="020B0604020202020204" pitchFamily="34" charset="0"/>
              </a:rPr>
              <a:t>МЛРД  </a:t>
            </a:r>
            <a:r>
              <a:rPr lang="uk-UA" sz="700" b="1" dirty="0">
                <a:latin typeface="Arial" panose="020B0604020202020204" pitchFamily="34" charset="0"/>
                <a:cs typeface="Arial" panose="020B0604020202020204" pitchFamily="34" charset="0"/>
              </a:rPr>
              <a:t>ГРН</a:t>
            </a:r>
          </a:p>
        </p:txBody>
      </p:sp>
      <p:sp>
        <p:nvSpPr>
          <p:cNvPr id="91" name="Стрелка вниз 90"/>
          <p:cNvSpPr/>
          <p:nvPr/>
        </p:nvSpPr>
        <p:spPr>
          <a:xfrm rot="10800000">
            <a:off x="2368346" y="1839551"/>
            <a:ext cx="249956" cy="48354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Arial" panose="020B0604020202020204" pitchFamily="34" charset="0"/>
              <a:cs typeface="Arial" panose="020B0604020202020204" pitchFamily="34" charset="0"/>
            </a:endParaRPr>
          </a:p>
        </p:txBody>
      </p:sp>
      <p:sp>
        <p:nvSpPr>
          <p:cNvPr id="11" name="TextBox 10"/>
          <p:cNvSpPr txBox="1"/>
          <p:nvPr/>
        </p:nvSpPr>
        <p:spPr>
          <a:xfrm>
            <a:off x="3717856" y="2275428"/>
            <a:ext cx="1781845" cy="523220"/>
          </a:xfrm>
          <a:prstGeom prst="rect">
            <a:avLst/>
          </a:prstGeom>
          <a:noFill/>
        </p:spPr>
        <p:txBody>
          <a:bodyPr wrap="square" rtlCol="0">
            <a:spAutoFit/>
          </a:bodyPr>
          <a:lstStyle/>
          <a:p>
            <a:pPr algn="ctr"/>
            <a:r>
              <a:rPr lang="uk-UA" sz="1200" b="1" dirty="0" smtClean="0">
                <a:latin typeface="Arial" panose="020B0604020202020204" pitchFamily="34" charset="0"/>
                <a:cs typeface="Arial" panose="020B0604020202020204" pitchFamily="34" charset="0"/>
              </a:rPr>
              <a:t>328,4</a:t>
            </a:r>
            <a:endParaRPr lang="uk-UA" sz="1200" b="1" dirty="0">
              <a:latin typeface="Arial" panose="020B0604020202020204" pitchFamily="34" charset="0"/>
              <a:cs typeface="Arial" panose="020B0604020202020204" pitchFamily="34" charset="0"/>
            </a:endParaRPr>
          </a:p>
          <a:p>
            <a:pPr algn="ctr"/>
            <a:r>
              <a:rPr lang="uk-UA" sz="700" b="1" dirty="0">
                <a:latin typeface="Arial" panose="020B0604020202020204" pitchFamily="34" charset="0"/>
                <a:cs typeface="Arial" panose="020B0604020202020204" pitchFamily="34" charset="0"/>
              </a:rPr>
              <a:t>МЛН ДОЛ. США </a:t>
            </a:r>
          </a:p>
          <a:p>
            <a:pPr algn="ctr"/>
            <a:endParaRPr lang="uk-UA" sz="800" b="1" dirty="0">
              <a:latin typeface="Arial" panose="020B0604020202020204" pitchFamily="34" charset="0"/>
              <a:cs typeface="Arial" panose="020B0604020202020204" pitchFamily="34" charset="0"/>
            </a:endParaRPr>
          </a:p>
        </p:txBody>
      </p:sp>
      <p:sp>
        <p:nvSpPr>
          <p:cNvPr id="93" name="Стрелка вниз 92"/>
          <p:cNvSpPr/>
          <p:nvPr/>
        </p:nvSpPr>
        <p:spPr>
          <a:xfrm rot="10800000">
            <a:off x="5050416" y="1826884"/>
            <a:ext cx="249956" cy="48354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Arial" panose="020B0604020202020204" pitchFamily="34" charset="0"/>
              <a:cs typeface="Arial" panose="020B0604020202020204" pitchFamily="34" charset="0"/>
            </a:endParaRPr>
          </a:p>
        </p:txBody>
      </p:sp>
      <p:sp>
        <p:nvSpPr>
          <p:cNvPr id="12" name="TextBox 11"/>
          <p:cNvSpPr txBox="1"/>
          <p:nvPr/>
        </p:nvSpPr>
        <p:spPr>
          <a:xfrm>
            <a:off x="6651249" y="2292742"/>
            <a:ext cx="1113505" cy="369332"/>
          </a:xfrm>
          <a:prstGeom prst="rect">
            <a:avLst/>
          </a:prstGeom>
          <a:noFill/>
        </p:spPr>
        <p:txBody>
          <a:bodyPr wrap="square" rtlCol="0">
            <a:spAutoFit/>
          </a:bodyPr>
          <a:lstStyle/>
          <a:p>
            <a:pPr algn="ctr"/>
            <a:r>
              <a:rPr lang="uk-UA" sz="1100" b="1" dirty="0" smtClean="0">
                <a:latin typeface="Arial" panose="020B0604020202020204" pitchFamily="34" charset="0"/>
                <a:cs typeface="Arial" panose="020B0604020202020204" pitchFamily="34" charset="0"/>
              </a:rPr>
              <a:t>1292,5 </a:t>
            </a:r>
            <a:endParaRPr lang="uk-UA" sz="1100" b="1" dirty="0">
              <a:latin typeface="Arial" panose="020B0604020202020204" pitchFamily="34" charset="0"/>
              <a:cs typeface="Arial" panose="020B0604020202020204" pitchFamily="34" charset="0"/>
            </a:endParaRPr>
          </a:p>
          <a:p>
            <a:pPr algn="ctr"/>
            <a:r>
              <a:rPr lang="uk-UA" sz="700" b="1" dirty="0" smtClean="0">
                <a:latin typeface="Arial" panose="020B0604020202020204" pitchFamily="34" charset="0"/>
                <a:cs typeface="Arial" panose="020B0604020202020204" pitchFamily="34" charset="0"/>
              </a:rPr>
              <a:t>МЛН </a:t>
            </a:r>
            <a:r>
              <a:rPr lang="uk-UA" sz="700" b="1" dirty="0">
                <a:latin typeface="Arial" panose="020B0604020202020204" pitchFamily="34" charset="0"/>
                <a:cs typeface="Arial" panose="020B0604020202020204" pitchFamily="34" charset="0"/>
              </a:rPr>
              <a:t>ДОЛ. США</a:t>
            </a:r>
          </a:p>
        </p:txBody>
      </p:sp>
      <p:sp>
        <p:nvSpPr>
          <p:cNvPr id="13" name="TextBox 12"/>
          <p:cNvSpPr txBox="1"/>
          <p:nvPr/>
        </p:nvSpPr>
        <p:spPr>
          <a:xfrm>
            <a:off x="2540885" y="4090714"/>
            <a:ext cx="886014" cy="615553"/>
          </a:xfrm>
          <a:prstGeom prst="rect">
            <a:avLst/>
          </a:prstGeom>
          <a:noFill/>
        </p:spPr>
        <p:txBody>
          <a:bodyPr wrap="square" rtlCol="0">
            <a:spAutoFit/>
          </a:bodyPr>
          <a:lstStyle/>
          <a:p>
            <a:pPr algn="ctr"/>
            <a:r>
              <a:rPr lang="uk-UA" sz="1200" b="1" dirty="0">
                <a:latin typeface="Arial" panose="020B0604020202020204" pitchFamily="34" charset="0"/>
                <a:cs typeface="Arial" panose="020B0604020202020204" pitchFamily="34" charset="0"/>
              </a:rPr>
              <a:t>7635,7 </a:t>
            </a:r>
            <a:r>
              <a:rPr lang="uk-UA" sz="1000" b="1" dirty="0">
                <a:latin typeface="Arial" panose="020B0604020202020204" pitchFamily="34" charset="0"/>
                <a:cs typeface="Arial" panose="020B0604020202020204" pitchFamily="34" charset="0"/>
              </a:rPr>
              <a:t>млн. грн.</a:t>
            </a:r>
          </a:p>
          <a:p>
            <a:pPr algn="ctr"/>
            <a:endParaRPr lang="uk-UA" sz="12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77871F3-31E3-4B08-A53F-C5D06994A7BE}"/>
              </a:ext>
            </a:extLst>
          </p:cNvPr>
          <p:cNvSpPr txBox="1"/>
          <p:nvPr/>
        </p:nvSpPr>
        <p:spPr>
          <a:xfrm>
            <a:off x="2513199" y="1995036"/>
            <a:ext cx="523355" cy="246221"/>
          </a:xfrm>
          <a:prstGeom prst="rect">
            <a:avLst/>
          </a:prstGeom>
          <a:noFill/>
        </p:spPr>
        <p:txBody>
          <a:bodyPr wrap="square" rtlCol="0">
            <a:spAutoFit/>
          </a:bodyPr>
          <a:lstStyle/>
          <a:p>
            <a:r>
              <a:rPr lang="uk-UA" sz="1000" b="1" dirty="0" smtClean="0"/>
              <a:t>15,5%</a:t>
            </a:r>
            <a:endParaRPr lang="uk-UA" sz="1000" b="1" dirty="0"/>
          </a:p>
        </p:txBody>
      </p:sp>
      <p:sp>
        <p:nvSpPr>
          <p:cNvPr id="20" name="TextBox 19">
            <a:extLst>
              <a:ext uri="{FF2B5EF4-FFF2-40B4-BE49-F238E27FC236}">
                <a16:creationId xmlns:a16="http://schemas.microsoft.com/office/drawing/2014/main" id="{FB9ADAD2-1A84-43E5-A994-164D1653716F}"/>
              </a:ext>
            </a:extLst>
          </p:cNvPr>
          <p:cNvSpPr txBox="1"/>
          <p:nvPr/>
        </p:nvSpPr>
        <p:spPr>
          <a:xfrm>
            <a:off x="5214970" y="1986695"/>
            <a:ext cx="803082" cy="246221"/>
          </a:xfrm>
          <a:prstGeom prst="rect">
            <a:avLst/>
          </a:prstGeom>
          <a:noFill/>
        </p:spPr>
        <p:txBody>
          <a:bodyPr wrap="square" rtlCol="0">
            <a:spAutoFit/>
          </a:bodyPr>
          <a:lstStyle/>
          <a:p>
            <a:r>
              <a:rPr lang="uk-UA" sz="1000" b="1" dirty="0" smtClean="0"/>
              <a:t>43,7%</a:t>
            </a:r>
            <a:endParaRPr lang="uk-UA" sz="1000" b="1" dirty="0"/>
          </a:p>
        </p:txBody>
      </p:sp>
      <p:sp>
        <p:nvSpPr>
          <p:cNvPr id="82" name="TextBox 81">
            <a:extLst>
              <a:ext uri="{FF2B5EF4-FFF2-40B4-BE49-F238E27FC236}">
                <a16:creationId xmlns:a16="http://schemas.microsoft.com/office/drawing/2014/main" id="{CFD9C0FE-2ACD-4AFC-A651-B21489AA14C1}"/>
              </a:ext>
            </a:extLst>
          </p:cNvPr>
          <p:cNvSpPr txBox="1"/>
          <p:nvPr/>
        </p:nvSpPr>
        <p:spPr>
          <a:xfrm>
            <a:off x="7972888" y="2054026"/>
            <a:ext cx="710389" cy="246221"/>
          </a:xfrm>
          <a:prstGeom prst="rect">
            <a:avLst/>
          </a:prstGeom>
          <a:noFill/>
        </p:spPr>
        <p:txBody>
          <a:bodyPr wrap="square" rtlCol="0">
            <a:spAutoFit/>
          </a:bodyPr>
          <a:lstStyle/>
          <a:p>
            <a:r>
              <a:rPr lang="uk-UA" sz="1000" b="1" dirty="0" smtClean="0"/>
              <a:t>1,6 </a:t>
            </a:r>
            <a:r>
              <a:rPr lang="uk-UA" sz="1000" b="1" dirty="0" err="1" smtClean="0"/>
              <a:t>раза</a:t>
            </a:r>
            <a:endParaRPr lang="uk-UA" sz="1000" b="1" dirty="0"/>
          </a:p>
        </p:txBody>
      </p:sp>
      <p:sp>
        <p:nvSpPr>
          <p:cNvPr id="83" name="TextBox 82">
            <a:extLst>
              <a:ext uri="{FF2B5EF4-FFF2-40B4-BE49-F238E27FC236}">
                <a16:creationId xmlns:a16="http://schemas.microsoft.com/office/drawing/2014/main" id="{ACD2B7D1-706F-4DAF-8A77-4E38F0FF6AE9}"/>
              </a:ext>
            </a:extLst>
          </p:cNvPr>
          <p:cNvSpPr txBox="1"/>
          <p:nvPr/>
        </p:nvSpPr>
        <p:spPr>
          <a:xfrm>
            <a:off x="3676492" y="3826606"/>
            <a:ext cx="624239" cy="246221"/>
          </a:xfrm>
          <a:prstGeom prst="rect">
            <a:avLst/>
          </a:prstGeom>
          <a:noFill/>
        </p:spPr>
        <p:txBody>
          <a:bodyPr wrap="square" rtlCol="0">
            <a:spAutoFit/>
          </a:bodyPr>
          <a:lstStyle/>
          <a:p>
            <a:r>
              <a:rPr lang="uk-UA" sz="1000" b="1" dirty="0">
                <a:latin typeface="Arial" panose="020B0604020202020204" pitchFamily="34" charset="0"/>
                <a:cs typeface="Arial" panose="020B0604020202020204" pitchFamily="34" charset="0"/>
              </a:rPr>
              <a:t>12,8%</a:t>
            </a:r>
          </a:p>
        </p:txBody>
      </p:sp>
      <p:sp>
        <p:nvSpPr>
          <p:cNvPr id="84" name="TextBox 83">
            <a:extLst>
              <a:ext uri="{FF2B5EF4-FFF2-40B4-BE49-F238E27FC236}">
                <a16:creationId xmlns:a16="http://schemas.microsoft.com/office/drawing/2014/main" id="{5F5B8E6C-E445-49F6-B52E-8C41CAAD5245}"/>
              </a:ext>
            </a:extLst>
          </p:cNvPr>
          <p:cNvSpPr txBox="1"/>
          <p:nvPr/>
        </p:nvSpPr>
        <p:spPr>
          <a:xfrm>
            <a:off x="6443929" y="3826605"/>
            <a:ext cx="647516" cy="246221"/>
          </a:xfrm>
          <a:prstGeom prst="rect">
            <a:avLst/>
          </a:prstGeom>
          <a:noFill/>
        </p:spPr>
        <p:txBody>
          <a:bodyPr wrap="square">
            <a:spAutoFit/>
          </a:bodyPr>
          <a:lstStyle/>
          <a:p>
            <a:pPr algn="ctr"/>
            <a:r>
              <a:rPr lang="uk-UA" sz="1000" b="1" dirty="0">
                <a:latin typeface="Arial" panose="020B0604020202020204" pitchFamily="34" charset="0"/>
                <a:cs typeface="Arial" panose="020B0604020202020204" pitchFamily="34" charset="0"/>
              </a:rPr>
              <a:t>70,5%</a:t>
            </a:r>
            <a:endParaRPr lang="ru-RU" sz="1000" b="1" dirty="0">
              <a:latin typeface="Arial" panose="020B0604020202020204" pitchFamily="34" charset="0"/>
              <a:cs typeface="Arial" panose="020B0604020202020204" pitchFamily="34" charset="0"/>
            </a:endParaRPr>
          </a:p>
        </p:txBody>
      </p:sp>
      <p:sp>
        <p:nvSpPr>
          <p:cNvPr id="86" name="Стрелка вниз 92">
            <a:extLst>
              <a:ext uri="{FF2B5EF4-FFF2-40B4-BE49-F238E27FC236}">
                <a16:creationId xmlns:a16="http://schemas.microsoft.com/office/drawing/2014/main" id="{A53A8F98-E574-4F8B-AFEE-FF255680141E}"/>
              </a:ext>
            </a:extLst>
          </p:cNvPr>
          <p:cNvSpPr/>
          <p:nvPr/>
        </p:nvSpPr>
        <p:spPr>
          <a:xfrm rot="10800000">
            <a:off x="7803386" y="1865230"/>
            <a:ext cx="249956" cy="48354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Arial" panose="020B0604020202020204" pitchFamily="34" charset="0"/>
              <a:cs typeface="Arial" panose="020B0604020202020204" pitchFamily="34" charset="0"/>
            </a:endParaRPr>
          </a:p>
        </p:txBody>
      </p:sp>
      <p:sp>
        <p:nvSpPr>
          <p:cNvPr id="87" name="Прямоугольник 86"/>
          <p:cNvSpPr/>
          <p:nvPr/>
        </p:nvSpPr>
        <p:spPr>
          <a:xfrm>
            <a:off x="611560" y="437233"/>
            <a:ext cx="7961911" cy="246221"/>
          </a:xfrm>
          <a:prstGeom prst="rect">
            <a:avLst/>
          </a:prstGeom>
        </p:spPr>
        <p:txBody>
          <a:bodyPr wrap="square">
            <a:spAutoFit/>
          </a:bodyPr>
          <a:lstStyle/>
          <a:p>
            <a:pPr>
              <a:defRPr/>
            </a:pPr>
            <a:r>
              <a:rPr lang="uk-UA" sz="1000" b="1" dirty="0">
                <a:latin typeface="Arial" panose="020B0604020202020204" pitchFamily="34" charset="0"/>
                <a:cs typeface="Arial" panose="020B0604020202020204" pitchFamily="34" charset="0"/>
              </a:rPr>
              <a:t>КОРОТКІ ПІДСУМКИ СОЦІАЛЬНО-ЕКОНОМІЧНОГО СТАНОВИЩА М.МИКОЛАЄВА </a:t>
            </a:r>
          </a:p>
        </p:txBody>
      </p:sp>
      <p:grpSp>
        <p:nvGrpSpPr>
          <p:cNvPr id="88" name="Группа 87"/>
          <p:cNvGrpSpPr/>
          <p:nvPr/>
        </p:nvGrpSpPr>
        <p:grpSpPr>
          <a:xfrm>
            <a:off x="12302" y="7761"/>
            <a:ext cx="9172895" cy="894779"/>
            <a:chOff x="0" y="90352"/>
            <a:chExt cx="9172895" cy="919680"/>
          </a:xfrm>
        </p:grpSpPr>
        <p:sp>
          <p:nvSpPr>
            <p:cNvPr id="89" name="Прямоугольник 88"/>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92" name="Прямоугольник 91"/>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94" name="Прямоугольник 93"/>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95" name="Прямоугольник 94"/>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96" name="Прямоугольник 95"/>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97" name="TextBox 96"/>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І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98" name="Прямоугольник 97"/>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982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6817" y="785466"/>
            <a:ext cx="3739223" cy="261610"/>
          </a:xfrm>
          <a:prstGeom prst="rect">
            <a:avLst/>
          </a:prstGeom>
          <a:noFill/>
        </p:spPr>
        <p:txBody>
          <a:bodyPr wrap="square" lIns="91440" tIns="45720" rIns="91440" bIns="45720">
            <a:spAutoFit/>
          </a:bodyPr>
          <a:lstStyle/>
          <a:p>
            <a:pPr lvl="0" algn="ctr" fontAlgn="base">
              <a:spcBef>
                <a:spcPct val="0"/>
              </a:spcBef>
              <a:spcAft>
                <a:spcPct val="0"/>
              </a:spcAft>
            </a:pPr>
            <a:r>
              <a:rPr lang="uk-UA" sz="1100" b="1" spc="-10" dirty="0" smtClean="0">
                <a:latin typeface="Arial" panose="020B0604020202020204" pitchFamily="34" charset="0"/>
                <a:ea typeface="Times New Roman" pitchFamily="18" charset="0"/>
                <a:cs typeface="Arial" panose="020B0604020202020204" pitchFamily="34" charset="0"/>
              </a:rPr>
              <a:t>ФІНАНСОВІ ТА МАТЕРІАЛЬНІ РЕСУРСИ</a:t>
            </a:r>
            <a:endParaRPr lang="uk-UA" sz="1100" spc="-10" dirty="0" smtClean="0">
              <a:latin typeface="Arial" panose="020B0604020202020204" pitchFamily="34" charset="0"/>
              <a:cs typeface="Arial" panose="020B0604020202020204" pitchFamily="34" charset="0"/>
            </a:endParaRPr>
          </a:p>
        </p:txBody>
      </p:sp>
      <p:grpSp>
        <p:nvGrpSpPr>
          <p:cNvPr id="43" name="Группа 42"/>
          <p:cNvGrpSpPr/>
          <p:nvPr/>
        </p:nvGrpSpPr>
        <p:grpSpPr>
          <a:xfrm>
            <a:off x="125795" y="2442143"/>
            <a:ext cx="7186069" cy="686685"/>
            <a:chOff x="1202354" y="1355871"/>
            <a:chExt cx="7186069" cy="917350"/>
          </a:xfrm>
        </p:grpSpPr>
        <p:grpSp>
          <p:nvGrpSpPr>
            <p:cNvPr id="44" name="Группа 43"/>
            <p:cNvGrpSpPr/>
            <p:nvPr/>
          </p:nvGrpSpPr>
          <p:grpSpPr>
            <a:xfrm>
              <a:off x="1447992" y="1355871"/>
              <a:ext cx="6940431" cy="917350"/>
              <a:chOff x="1447992" y="1355871"/>
              <a:chExt cx="6940431" cy="917350"/>
            </a:xfrm>
          </p:grpSpPr>
          <p:sp>
            <p:nvSpPr>
              <p:cNvPr id="46" name="Прямоугольник 45"/>
              <p:cNvSpPr/>
              <p:nvPr/>
            </p:nvSpPr>
            <p:spPr>
              <a:xfrm>
                <a:off x="3543626" y="1355874"/>
                <a:ext cx="4844797" cy="91734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Прямоугольник 46"/>
              <p:cNvSpPr/>
              <p:nvPr/>
            </p:nvSpPr>
            <p:spPr>
              <a:xfrm>
                <a:off x="1447992" y="1453755"/>
                <a:ext cx="1938410" cy="72405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Трапеция 47"/>
              <p:cNvSpPr/>
              <p:nvPr/>
            </p:nvSpPr>
            <p:spPr>
              <a:xfrm rot="16200000">
                <a:off x="3005341" y="1734933"/>
                <a:ext cx="917347" cy="159223"/>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5" name="Блок-схема: задержка 44"/>
            <p:cNvSpPr/>
            <p:nvPr/>
          </p:nvSpPr>
          <p:spPr>
            <a:xfrm rot="10800000">
              <a:off x="1202354" y="1453752"/>
              <a:ext cx="247635" cy="724060"/>
            </a:xfrm>
            <a:prstGeom prst="flowChartDelay">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49" name="Группа 48"/>
          <p:cNvGrpSpPr/>
          <p:nvPr/>
        </p:nvGrpSpPr>
        <p:grpSpPr>
          <a:xfrm>
            <a:off x="161631" y="1540863"/>
            <a:ext cx="7173122" cy="701680"/>
            <a:chOff x="1202355" y="1355872"/>
            <a:chExt cx="7173122" cy="937381"/>
          </a:xfrm>
        </p:grpSpPr>
        <p:grpSp>
          <p:nvGrpSpPr>
            <p:cNvPr id="50" name="Группа 49"/>
            <p:cNvGrpSpPr/>
            <p:nvPr/>
          </p:nvGrpSpPr>
          <p:grpSpPr>
            <a:xfrm>
              <a:off x="1445993" y="1355872"/>
              <a:ext cx="6929484" cy="937381"/>
              <a:chOff x="1445993" y="1355872"/>
              <a:chExt cx="6929484" cy="937381"/>
            </a:xfrm>
          </p:grpSpPr>
          <p:sp>
            <p:nvSpPr>
              <p:cNvPr id="52" name="Прямоугольник 51"/>
              <p:cNvSpPr/>
              <p:nvPr/>
            </p:nvSpPr>
            <p:spPr>
              <a:xfrm>
                <a:off x="3530680" y="1360894"/>
                <a:ext cx="4844797" cy="932359"/>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3" name="Прямоугольник 52"/>
              <p:cNvSpPr/>
              <p:nvPr/>
            </p:nvSpPr>
            <p:spPr>
              <a:xfrm>
                <a:off x="1445993" y="1456336"/>
                <a:ext cx="1938410" cy="721478"/>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4" name="Трапеция 53"/>
              <p:cNvSpPr/>
              <p:nvPr/>
            </p:nvSpPr>
            <p:spPr>
              <a:xfrm rot="16200000">
                <a:off x="2988852" y="1751424"/>
                <a:ext cx="937379" cy="14627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51" name="Блок-схема: задержка 50"/>
            <p:cNvSpPr/>
            <p:nvPr/>
          </p:nvSpPr>
          <p:spPr>
            <a:xfrm rot="10800000">
              <a:off x="1202355" y="1456332"/>
              <a:ext cx="247635" cy="721482"/>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55" name="Группа 54"/>
          <p:cNvGrpSpPr/>
          <p:nvPr/>
        </p:nvGrpSpPr>
        <p:grpSpPr>
          <a:xfrm>
            <a:off x="138744" y="3246525"/>
            <a:ext cx="7173120" cy="733475"/>
            <a:chOff x="1202355" y="1339506"/>
            <a:chExt cx="7186068" cy="697100"/>
          </a:xfrm>
        </p:grpSpPr>
        <p:grpSp>
          <p:nvGrpSpPr>
            <p:cNvPr id="56" name="Группа 55"/>
            <p:cNvGrpSpPr/>
            <p:nvPr/>
          </p:nvGrpSpPr>
          <p:grpSpPr>
            <a:xfrm>
              <a:off x="1445993" y="1339506"/>
              <a:ext cx="6942430" cy="697100"/>
              <a:chOff x="1445993" y="1339506"/>
              <a:chExt cx="6942430" cy="697100"/>
            </a:xfrm>
          </p:grpSpPr>
          <p:sp>
            <p:nvSpPr>
              <p:cNvPr id="58" name="Прямоугольник 57"/>
              <p:cNvSpPr/>
              <p:nvPr/>
            </p:nvSpPr>
            <p:spPr>
              <a:xfrm>
                <a:off x="3543626" y="1339506"/>
                <a:ext cx="4844797" cy="697100"/>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9" name="Прямоугольник 58"/>
              <p:cNvSpPr/>
              <p:nvPr/>
            </p:nvSpPr>
            <p:spPr>
              <a:xfrm>
                <a:off x="1445993" y="1420205"/>
                <a:ext cx="1938410" cy="51934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Трапеция 59"/>
              <p:cNvSpPr/>
              <p:nvPr/>
            </p:nvSpPr>
            <p:spPr>
              <a:xfrm rot="16200000">
                <a:off x="3115465" y="1608444"/>
                <a:ext cx="697098" cy="159224"/>
              </a:xfrm>
              <a:prstGeom prst="trapezoid">
                <a:avLst>
                  <a:gd name="adj" fmla="val 47964"/>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57" name="Блок-схема: задержка 56"/>
            <p:cNvSpPr/>
            <p:nvPr/>
          </p:nvSpPr>
          <p:spPr>
            <a:xfrm rot="10800000">
              <a:off x="1202355" y="1420204"/>
              <a:ext cx="247635" cy="519341"/>
            </a:xfrm>
            <a:prstGeom prst="flowChartDelay">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Прямоугольник 13"/>
          <p:cNvSpPr/>
          <p:nvPr/>
        </p:nvSpPr>
        <p:spPr>
          <a:xfrm>
            <a:off x="398872" y="1773096"/>
            <a:ext cx="1662635" cy="246221"/>
          </a:xfrm>
          <a:prstGeom prst="rect">
            <a:avLst/>
          </a:prstGeom>
        </p:spPr>
        <p:txBody>
          <a:bodyPr wrap="none">
            <a:spAutoFit/>
          </a:bodyPr>
          <a:lstStyle/>
          <a:p>
            <a:pPr algn="r"/>
            <a:r>
              <a:rPr lang="uk-UA" sz="1000" dirty="0" smtClean="0">
                <a:latin typeface="Arial" panose="020B0604020202020204" pitchFamily="34" charset="0"/>
                <a:cs typeface="Arial" panose="020B0604020202020204" pitchFamily="34" charset="0"/>
              </a:rPr>
              <a:t>БЮДЖЕТНА ПОЛІТИКА</a:t>
            </a:r>
            <a:endParaRPr lang="ru-RU" sz="1000" dirty="0">
              <a:latin typeface="Arial" panose="020B0604020202020204" pitchFamily="34" charset="0"/>
              <a:cs typeface="Arial" panose="020B0604020202020204" pitchFamily="34" charset="0"/>
            </a:endParaRPr>
          </a:p>
        </p:txBody>
      </p:sp>
      <p:sp>
        <p:nvSpPr>
          <p:cNvPr id="27" name="TextBox 26"/>
          <p:cNvSpPr txBox="1"/>
          <p:nvPr/>
        </p:nvSpPr>
        <p:spPr>
          <a:xfrm>
            <a:off x="2467067" y="2556734"/>
            <a:ext cx="4844797" cy="430887"/>
          </a:xfrm>
          <a:prstGeom prst="rect">
            <a:avLst/>
          </a:prstGeom>
          <a:solidFill>
            <a:schemeClr val="bg1">
              <a:alpha val="25000"/>
            </a:schemeClr>
          </a:solidFill>
        </p:spPr>
        <p:txBody>
          <a:bodyPr wrap="square" rtlCol="0">
            <a:spAutoFit/>
          </a:bodyPr>
          <a:lstStyle/>
          <a:p>
            <a:pPr algn="ctr"/>
            <a:r>
              <a:rPr lang="ru-RU" sz="1100" dirty="0" smtClean="0"/>
              <a:t>ЗАБЕЗПЕЧЕННЯ РЕАЛІЗАЦІЇ МІСЦЕВОЇ ПОЛІТИКИ У СФЕРІ УПРАВЛІННЯ КОМУНАЛЬНОЮ ВЛАСНІСТЮ</a:t>
            </a:r>
            <a:endParaRPr lang="uk-UA" sz="1100" dirty="0"/>
          </a:p>
        </p:txBody>
      </p:sp>
      <p:sp>
        <p:nvSpPr>
          <p:cNvPr id="61" name="TextBox 60"/>
          <p:cNvSpPr txBox="1"/>
          <p:nvPr/>
        </p:nvSpPr>
        <p:spPr>
          <a:xfrm>
            <a:off x="2489955" y="1570626"/>
            <a:ext cx="4844798" cy="630942"/>
          </a:xfrm>
          <a:prstGeom prst="rect">
            <a:avLst/>
          </a:prstGeom>
          <a:solidFill>
            <a:schemeClr val="bg1">
              <a:alpha val="25000"/>
            </a:schemeClr>
          </a:solidFill>
        </p:spPr>
        <p:txBody>
          <a:bodyPr wrap="square" rtlCol="0">
            <a:spAutoFit/>
          </a:bodyPr>
          <a:lstStyle/>
          <a:p>
            <a:pPr algn="just"/>
            <a:r>
              <a:rPr lang="uk-UA" sz="700" dirty="0" smtClean="0">
                <a:latin typeface="Arial" panose="020B0604020202020204" pitchFamily="34" charset="0"/>
                <a:cs typeface="Arial" panose="020B0604020202020204" pitchFamily="34" charset="0"/>
              </a:rPr>
              <a:t>ФОРМУВАННЯ ДОСТАТНІХ ФІНАНСОВИХ РЕСУРСІВ ДЛЯ ЗАБЕЗПЕЧЕННЯ ЗАВДАНЬ І ФУНКЦІЙ, ЯКІ ЗДІЙСНЮЮТЬСЯ ОРГАНАМИ МІСЦЕВОГО САМОВРЯДУВАННЯ, СПРЯМУВАННЯ КОШТІВ НА ФІНАНСУВАННЯ ПРІОРИТЕТНИХ НАПРЯМКІВ СОЦІАЛЬНО-ЕКОНОМІЧНОГО РОЗВИТКУ МІСТА, ПІДВИЩЕННЯ РЕЗУЛЬТАТИВНОСТІ, ЕФЕКТИВНОСТІ ТА ПРОЗОРОСТІ ВИКОРИСТАННЯ БЮДЖЕТНИХ КОШТІВ</a:t>
            </a:r>
            <a:endParaRPr lang="uk-UA" sz="700" dirty="0">
              <a:latin typeface="Arial" panose="020B0604020202020204" pitchFamily="34" charset="0"/>
              <a:cs typeface="Arial" panose="020B0604020202020204" pitchFamily="34" charset="0"/>
            </a:endParaRPr>
          </a:p>
        </p:txBody>
      </p:sp>
      <p:sp>
        <p:nvSpPr>
          <p:cNvPr id="62" name="TextBox 61"/>
          <p:cNvSpPr txBox="1"/>
          <p:nvPr/>
        </p:nvSpPr>
        <p:spPr>
          <a:xfrm>
            <a:off x="323505" y="2587511"/>
            <a:ext cx="2016022" cy="400110"/>
          </a:xfrm>
          <a:prstGeom prst="rect">
            <a:avLst/>
          </a:prstGeom>
          <a:noFill/>
        </p:spPr>
        <p:txBody>
          <a:bodyPr wrap="square" rtlCol="0">
            <a:spAutoFit/>
          </a:bodyPr>
          <a:lstStyle/>
          <a:p>
            <a:r>
              <a:rPr lang="uk-UA" sz="1000">
                <a:latin typeface="Arial" panose="020B0604020202020204" pitchFamily="34" charset="0"/>
                <a:cs typeface="Arial" panose="020B0604020202020204" pitchFamily="34" charset="0"/>
              </a:rPr>
              <a:t>УПРАВЛІННЯ ОБ’ЄКТАМИ     </a:t>
            </a:r>
          </a:p>
          <a:p>
            <a:r>
              <a:rPr lang="uk-UA" sz="1000">
                <a:latin typeface="Arial" panose="020B0604020202020204" pitchFamily="34" charset="0"/>
                <a:cs typeface="Arial" panose="020B0604020202020204" pitchFamily="34" charset="0"/>
              </a:rPr>
              <a:t>КОМУНАЛЬНОЇ ВЛАСНОСТІ</a:t>
            </a:r>
            <a:endParaRPr lang="uk-UA" sz="1000" dirty="0">
              <a:latin typeface="Arial" panose="020B0604020202020204" pitchFamily="34" charset="0"/>
              <a:cs typeface="Arial" panose="020B0604020202020204" pitchFamily="34" charset="0"/>
            </a:endParaRPr>
          </a:p>
        </p:txBody>
      </p:sp>
      <p:sp>
        <p:nvSpPr>
          <p:cNvPr id="63" name="Прямоугольник 62"/>
          <p:cNvSpPr/>
          <p:nvPr/>
        </p:nvSpPr>
        <p:spPr>
          <a:xfrm>
            <a:off x="300137" y="3379835"/>
            <a:ext cx="2038742" cy="400110"/>
          </a:xfrm>
          <a:prstGeom prst="rect">
            <a:avLst/>
          </a:prstGeom>
        </p:spPr>
        <p:txBody>
          <a:bodyPr wrap="square">
            <a:spAutoFit/>
          </a:bodyPr>
          <a:lstStyle/>
          <a:p>
            <a:pPr algn="ctr"/>
            <a:r>
              <a:rPr lang="uk-UA" sz="1000" dirty="0" smtClean="0">
                <a:latin typeface="Arial" panose="020B0604020202020204" pitchFamily="34" charset="0"/>
                <a:cs typeface="Arial" panose="020B0604020202020204" pitchFamily="34" charset="0"/>
              </a:rPr>
              <a:t>УПРАВЛІННЯ ЗЕМЕЛЬНИМИ </a:t>
            </a:r>
            <a:r>
              <a:rPr lang="uk-UA" sz="1000" dirty="0">
                <a:latin typeface="Arial" panose="020B0604020202020204" pitchFamily="34" charset="0"/>
                <a:cs typeface="Arial" panose="020B0604020202020204" pitchFamily="34" charset="0"/>
              </a:rPr>
              <a:t>РЕСУРСАМИ </a:t>
            </a:r>
          </a:p>
        </p:txBody>
      </p:sp>
      <p:sp>
        <p:nvSpPr>
          <p:cNvPr id="64" name="TextBox 63"/>
          <p:cNvSpPr txBox="1"/>
          <p:nvPr/>
        </p:nvSpPr>
        <p:spPr>
          <a:xfrm>
            <a:off x="2475796" y="3390873"/>
            <a:ext cx="4836068" cy="400110"/>
          </a:xfrm>
          <a:prstGeom prst="rect">
            <a:avLst/>
          </a:prstGeom>
          <a:solidFill>
            <a:schemeClr val="bg1">
              <a:alpha val="25000"/>
            </a:schemeClr>
          </a:solidFill>
        </p:spPr>
        <p:txBody>
          <a:bodyPr wrap="square" rtlCol="0">
            <a:spAutoFit/>
          </a:bodyPr>
          <a:lstStyle/>
          <a:p>
            <a:pPr algn="ctr"/>
            <a:r>
              <a:rPr lang="ru-RU" sz="1000" dirty="0" smtClean="0"/>
              <a:t>ЗАБЕЗПЕЧЕННЯ РЕАЛІЗАЦІЇ ДЕРЖАВНОЇ ТА МІСЦЕВОЇ ПОЛІТИКИ У ГАЛУЗІ ЗЕМЕЛЬНИХ ВІДНОСИН ВІДПОВІДНО ДО ЧИННОГО ЗАКОНОДАВСТВА УКРАЇНИ</a:t>
            </a:r>
            <a:endParaRPr lang="uk-UA" sz="1000" dirty="0"/>
          </a:p>
        </p:txBody>
      </p:sp>
      <p:sp>
        <p:nvSpPr>
          <p:cNvPr id="65" name="TextBox 64"/>
          <p:cNvSpPr txBox="1"/>
          <p:nvPr/>
        </p:nvSpPr>
        <p:spPr>
          <a:xfrm>
            <a:off x="6680457" y="1290786"/>
            <a:ext cx="548548" cy="246221"/>
          </a:xfrm>
          <a:prstGeom prst="rect">
            <a:avLst/>
          </a:prstGeom>
          <a:noFill/>
        </p:spPr>
        <p:txBody>
          <a:bodyPr wrap="none" rtlCol="0">
            <a:spAutoFit/>
          </a:bodyPr>
          <a:lstStyle/>
          <a:p>
            <a:r>
              <a:rPr lang="uk-UA" sz="1000" b="1" dirty="0" smtClean="0">
                <a:latin typeface="Arial" panose="020B0604020202020204" pitchFamily="34" charset="0"/>
                <a:cs typeface="Arial" panose="020B0604020202020204" pitchFamily="34" charset="0"/>
              </a:rPr>
              <a:t>МЕТА</a:t>
            </a:r>
            <a:endParaRPr lang="uk-UA" sz="1000" b="1" dirty="0">
              <a:latin typeface="Arial" panose="020B0604020202020204" pitchFamily="34" charset="0"/>
              <a:cs typeface="Arial" panose="020B0604020202020204" pitchFamily="34" charset="0"/>
            </a:endParaRPr>
          </a:p>
        </p:txBody>
      </p:sp>
      <p:sp>
        <p:nvSpPr>
          <p:cNvPr id="36" name="TextBox 35"/>
          <p:cNvSpPr txBox="1"/>
          <p:nvPr/>
        </p:nvSpPr>
        <p:spPr>
          <a:xfrm>
            <a:off x="7586070" y="1136897"/>
            <a:ext cx="1040670" cy="400110"/>
          </a:xfrm>
          <a:prstGeom prst="rect">
            <a:avLst/>
          </a:prstGeom>
          <a:noFill/>
        </p:spPr>
        <p:txBody>
          <a:bodyPr wrap="none" rtlCol="0">
            <a:spAutoFit/>
          </a:bodyPr>
          <a:lstStyle/>
          <a:p>
            <a:pPr algn="ctr"/>
            <a:r>
              <a:rPr lang="uk-UA" sz="1000" b="1" dirty="0" smtClean="0">
                <a:latin typeface="Arial" panose="020B0604020202020204" pitchFamily="34" charset="0"/>
                <a:cs typeface="Arial" panose="020B0604020202020204" pitchFamily="34" charset="0"/>
              </a:rPr>
              <a:t>ОЧІКУВАНІ </a:t>
            </a:r>
          </a:p>
          <a:p>
            <a:pPr algn="ctr"/>
            <a:r>
              <a:rPr lang="uk-UA" sz="1000" b="1" dirty="0" smtClean="0">
                <a:latin typeface="Arial" panose="020B0604020202020204" pitchFamily="34" charset="0"/>
                <a:cs typeface="Arial" panose="020B0604020202020204" pitchFamily="34" charset="0"/>
              </a:rPr>
              <a:t>РЕЗУЛЬТАТИ</a:t>
            </a:r>
            <a:endParaRPr lang="uk-UA" sz="1000" b="1" dirty="0">
              <a:latin typeface="Arial" panose="020B0604020202020204" pitchFamily="34" charset="0"/>
              <a:cs typeface="Arial" panose="020B0604020202020204" pitchFamily="34" charset="0"/>
            </a:endParaRPr>
          </a:p>
        </p:txBody>
      </p:sp>
      <p:sp>
        <p:nvSpPr>
          <p:cNvPr id="37" name="Прямоугольник 36"/>
          <p:cNvSpPr/>
          <p:nvPr/>
        </p:nvSpPr>
        <p:spPr>
          <a:xfrm>
            <a:off x="7371090" y="1537007"/>
            <a:ext cx="1570062" cy="2419124"/>
          </a:xfrm>
          <a:prstGeom prst="rect">
            <a:avLst/>
          </a:prstGeom>
          <a:solidFill>
            <a:schemeClr val="bg1">
              <a:lumMod val="95000"/>
            </a:schemeClr>
          </a:solidFill>
        </p:spPr>
        <p:txBody>
          <a:bodyPr wrap="square">
            <a:spAutoFit/>
          </a:bodyPr>
          <a:lstStyle/>
          <a:p>
            <a:pPr marL="78105" marR="31115" algn="just">
              <a:lnSpc>
                <a:spcPct val="80000"/>
              </a:lnSpc>
            </a:pPr>
            <a:endParaRPr lang="uk-UA" sz="700" b="1" dirty="0" smtClean="0">
              <a:solidFill>
                <a:prstClr val="black"/>
              </a:solidFill>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700" b="1" dirty="0" smtClean="0">
                <a:solidFill>
                  <a:prstClr val="black"/>
                </a:solidFill>
                <a:latin typeface="Arial" panose="020B0604020202020204" pitchFamily="34" charset="0"/>
                <a:cs typeface="Arial" panose="020B0604020202020204" pitchFamily="34" charset="0"/>
              </a:rPr>
              <a:t>  ЗМІЦНЕННЯ ФІНАНСОВОЇ СПРОМОЖНОСТІ БЮДЖЕТУ МІСТА </a:t>
            </a:r>
          </a:p>
          <a:p>
            <a:pPr marL="78105" marR="31115" algn="just">
              <a:lnSpc>
                <a:spcPct val="80000"/>
              </a:lnSpc>
            </a:pPr>
            <a:endParaRPr lang="uk-UA" sz="700" b="1" dirty="0" smtClean="0">
              <a:solidFill>
                <a:prstClr val="black"/>
              </a:solidFill>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700" b="1" dirty="0" smtClean="0">
                <a:solidFill>
                  <a:prstClr val="black"/>
                </a:solidFill>
                <a:latin typeface="Arial" panose="020B0604020202020204" pitchFamily="34" charset="0"/>
                <a:cs typeface="Arial" panose="020B0604020202020204" pitchFamily="34" charset="0"/>
              </a:rPr>
              <a:t>  ЗАБЕЗПЕЧЕННЯ ВІДКРИТОСТІ ТА ПРОЗОРОСТІ МІСЬКОГО БЮДЖЕТУ</a:t>
            </a:r>
          </a:p>
          <a:p>
            <a:pPr marL="78105" marR="31115" algn="just">
              <a:lnSpc>
                <a:spcPct val="80000"/>
              </a:lnSpc>
              <a:buFont typeface="Wingdings" pitchFamily="2" charset="2"/>
              <a:buChar char="ü"/>
            </a:pPr>
            <a:endParaRPr lang="en-US" sz="700" b="1" dirty="0" smtClean="0">
              <a:solidFill>
                <a:prstClr val="black"/>
              </a:solidFill>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700" b="1" dirty="0" smtClean="0">
                <a:solidFill>
                  <a:prstClr val="black"/>
                </a:solidFill>
                <a:latin typeface="Arial" panose="020B0604020202020204" pitchFamily="34" charset="0"/>
                <a:cs typeface="Arial" panose="020B0604020202020204" pitchFamily="34" charset="0"/>
              </a:rPr>
              <a:t>ЗБІЛЬШЕННЯ НАДХОДЖЕНЬ ДО БЮДЖЕТУ МІСТА</a:t>
            </a:r>
          </a:p>
          <a:p>
            <a:pPr marL="78105" marR="31115" algn="just">
              <a:lnSpc>
                <a:spcPct val="80000"/>
              </a:lnSpc>
            </a:pPr>
            <a:endParaRPr lang="ru-RU" sz="700" b="1"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700" b="1" dirty="0" smtClean="0">
                <a:latin typeface="Arial" panose="020B0604020202020204" pitchFamily="34" charset="0"/>
                <a:cs typeface="Arial" panose="020B0604020202020204" pitchFamily="34" charset="0"/>
              </a:rPr>
              <a:t>ЗАБЕЗПЕЧЕННЯ ПРОЗОРОСТІ ПРОЦЕСІВ, ПОВ’ЯЗАНИХ З ВИКОРИСТАННЯМ КОМУНАЛЬНИХ РЕСУРСІВ </a:t>
            </a:r>
            <a:endParaRPr lang="ru-RU" sz="700" b="1"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endParaRPr lang="uk-UA" sz="700" b="1"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700" b="1" dirty="0" smtClean="0">
                <a:latin typeface="Arial" panose="020B0604020202020204" pitchFamily="34" charset="0"/>
                <a:cs typeface="Arial" panose="020B0604020202020204" pitchFamily="34" charset="0"/>
              </a:rPr>
              <a:t> ПІДВИЩЕННЯ ЕФЕКТИВНОСТІ  УПРАВЛІННЯ  ТА ВИКОРИСТАННЯ КОМУНАЛЬНИХ РЕСУРСІВ.</a:t>
            </a:r>
            <a:endParaRPr lang="en-US" sz="700" b="1" dirty="0" smtClean="0">
              <a:latin typeface="Arial" panose="020B0604020202020204" pitchFamily="34" charset="0"/>
              <a:cs typeface="Arial" panose="020B0604020202020204" pitchFamily="34" charset="0"/>
            </a:endParaRPr>
          </a:p>
          <a:p>
            <a:pPr marL="78105" marR="31115" algn="just">
              <a:lnSpc>
                <a:spcPct val="80000"/>
              </a:lnSpc>
            </a:pPr>
            <a:endParaRPr lang="uk-UA" sz="700" b="1" dirty="0" smtClean="0">
              <a:solidFill>
                <a:prstClr val="black"/>
              </a:solidFill>
              <a:latin typeface="Arial" panose="020B0604020202020204" pitchFamily="34" charset="0"/>
              <a:cs typeface="Arial" panose="020B0604020202020204" pitchFamily="34" charset="0"/>
            </a:endParaRPr>
          </a:p>
          <a:p>
            <a:pPr marL="78105" marR="31115" lvl="0" algn="just">
              <a:lnSpc>
                <a:spcPct val="80000"/>
              </a:lnSpc>
            </a:pPr>
            <a:endParaRPr lang="uk-UA" sz="700" b="1" spc="-10" dirty="0" smtClean="0">
              <a:solidFill>
                <a:prstClr val="black"/>
              </a:solidFill>
              <a:latin typeface="Arial" panose="020B0604020202020204" pitchFamily="34" charset="0"/>
              <a:ea typeface="Times New Roman"/>
              <a:cs typeface="Arial" panose="020B0604020202020204" pitchFamily="34" charset="0"/>
            </a:endParaRPr>
          </a:p>
        </p:txBody>
      </p:sp>
      <p:grpSp>
        <p:nvGrpSpPr>
          <p:cNvPr id="38" name="Группа 37"/>
          <p:cNvGrpSpPr/>
          <p:nvPr/>
        </p:nvGrpSpPr>
        <p:grpSpPr>
          <a:xfrm>
            <a:off x="0" y="135527"/>
            <a:ext cx="9172895" cy="919680"/>
            <a:chOff x="0" y="90352"/>
            <a:chExt cx="9172895" cy="919680"/>
          </a:xfrm>
        </p:grpSpPr>
        <p:sp>
          <p:nvSpPr>
            <p:cNvPr id="39" name="Прямоугольник 38"/>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40" name="Прямоугольник 39"/>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41" name="Прямоугольник 40"/>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42" name="Прямоугольник 41"/>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66" name="Прямоугольник 65"/>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67" name="TextBox 66"/>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68" name="Прямоугольник 67"/>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Группа 93"/>
          <p:cNvGrpSpPr/>
          <p:nvPr/>
        </p:nvGrpSpPr>
        <p:grpSpPr>
          <a:xfrm>
            <a:off x="185835" y="1441693"/>
            <a:ext cx="7186067" cy="509565"/>
            <a:chOff x="1202356" y="1355874"/>
            <a:chExt cx="7186067" cy="680733"/>
          </a:xfrm>
        </p:grpSpPr>
        <p:grpSp>
          <p:nvGrpSpPr>
            <p:cNvPr id="95" name="Группа 94"/>
            <p:cNvGrpSpPr/>
            <p:nvPr/>
          </p:nvGrpSpPr>
          <p:grpSpPr>
            <a:xfrm>
              <a:off x="1445993" y="1355874"/>
              <a:ext cx="6942430" cy="680733"/>
              <a:chOff x="1445993" y="1355874"/>
              <a:chExt cx="6942430" cy="680733"/>
            </a:xfrm>
          </p:grpSpPr>
          <p:sp>
            <p:nvSpPr>
              <p:cNvPr id="97" name="Прямоугольник 96"/>
              <p:cNvSpPr/>
              <p:nvPr/>
            </p:nvSpPr>
            <p:spPr>
              <a:xfrm>
                <a:off x="3543626" y="1355875"/>
                <a:ext cx="4844797" cy="68073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8" name="Прямоугольник 97"/>
              <p:cNvSpPr/>
              <p:nvPr/>
            </p:nvSpPr>
            <p:spPr>
              <a:xfrm>
                <a:off x="1445993" y="1456336"/>
                <a:ext cx="1938410" cy="48321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9" name="Трапеция 98"/>
              <p:cNvSpPr/>
              <p:nvPr/>
            </p:nvSpPr>
            <p:spPr>
              <a:xfrm rot="16200000">
                <a:off x="3123649" y="1616628"/>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96" name="Блок-схема: задержка 95"/>
            <p:cNvSpPr/>
            <p:nvPr/>
          </p:nvSpPr>
          <p:spPr>
            <a:xfrm rot="10800000">
              <a:off x="1202356" y="1456332"/>
              <a:ext cx="247635" cy="483215"/>
            </a:xfrm>
            <a:prstGeom prst="flowChartDelay">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30" name="Группа 129"/>
          <p:cNvGrpSpPr/>
          <p:nvPr/>
        </p:nvGrpSpPr>
        <p:grpSpPr>
          <a:xfrm>
            <a:off x="179512" y="869244"/>
            <a:ext cx="7186067" cy="509565"/>
            <a:chOff x="1202356" y="1355874"/>
            <a:chExt cx="7186067" cy="680733"/>
          </a:xfrm>
        </p:grpSpPr>
        <p:grpSp>
          <p:nvGrpSpPr>
            <p:cNvPr id="131" name="Группа 130"/>
            <p:cNvGrpSpPr/>
            <p:nvPr/>
          </p:nvGrpSpPr>
          <p:grpSpPr>
            <a:xfrm>
              <a:off x="1445993" y="1355874"/>
              <a:ext cx="6942430" cy="680733"/>
              <a:chOff x="1445993" y="1355874"/>
              <a:chExt cx="6942430" cy="680733"/>
            </a:xfrm>
          </p:grpSpPr>
          <p:sp>
            <p:nvSpPr>
              <p:cNvPr id="133" name="Прямоугольник 132"/>
              <p:cNvSpPr/>
              <p:nvPr/>
            </p:nvSpPr>
            <p:spPr>
              <a:xfrm>
                <a:off x="3543626" y="1355875"/>
                <a:ext cx="4844797" cy="68073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4" name="Прямоугольник 133"/>
              <p:cNvSpPr/>
              <p:nvPr/>
            </p:nvSpPr>
            <p:spPr>
              <a:xfrm>
                <a:off x="1445993" y="1456336"/>
                <a:ext cx="1938410" cy="48321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5" name="Трапеция 134"/>
              <p:cNvSpPr/>
              <p:nvPr/>
            </p:nvSpPr>
            <p:spPr>
              <a:xfrm rot="16200000">
                <a:off x="3123649" y="1616628"/>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32" name="Блок-схема: задержка 131"/>
            <p:cNvSpPr/>
            <p:nvPr/>
          </p:nvSpPr>
          <p:spPr>
            <a:xfrm rot="10800000">
              <a:off x="1202356" y="1456332"/>
              <a:ext cx="247635" cy="483215"/>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6" name="Прямоугольник 5"/>
          <p:cNvSpPr/>
          <p:nvPr/>
        </p:nvSpPr>
        <p:spPr>
          <a:xfrm>
            <a:off x="1878614" y="605703"/>
            <a:ext cx="2838491" cy="246221"/>
          </a:xfrm>
          <a:prstGeom prst="rect">
            <a:avLst/>
          </a:prstGeom>
          <a:noFill/>
        </p:spPr>
        <p:txBody>
          <a:bodyPr wrap="square" lIns="91440" tIns="45720" rIns="91440" bIns="45720">
            <a:spAutoFit/>
          </a:bodyPr>
          <a:lstStyle/>
          <a:p>
            <a:pPr lvl="0" algn="ctr" fontAlgn="base">
              <a:spcBef>
                <a:spcPct val="0"/>
              </a:spcBef>
              <a:spcAft>
                <a:spcPct val="0"/>
              </a:spcAft>
            </a:pPr>
            <a:r>
              <a:rPr lang="uk-UA" sz="1000" b="1" spc="-10" dirty="0" smtClean="0">
                <a:latin typeface="Arial" panose="020B0604020202020204" pitchFamily="34" charset="0"/>
                <a:ea typeface="Times New Roman" pitchFamily="18" charset="0"/>
                <a:cs typeface="Arial" panose="020B0604020202020204" pitchFamily="34" charset="0"/>
              </a:rPr>
              <a:t>РОЗВИТОК ЕКОНОМІКИ МІСТА</a:t>
            </a:r>
            <a:endParaRPr lang="uk-UA" sz="1000" b="1" spc="-10" dirty="0">
              <a:latin typeface="Arial" panose="020B0604020202020204" pitchFamily="34" charset="0"/>
              <a:ea typeface="Times New Roman" pitchFamily="18" charset="0"/>
              <a:cs typeface="Arial" panose="020B0604020202020204" pitchFamily="34" charset="0"/>
            </a:endParaRPr>
          </a:p>
        </p:txBody>
      </p:sp>
      <p:sp>
        <p:nvSpPr>
          <p:cNvPr id="17" name="Прямоугольник 16"/>
          <p:cNvSpPr/>
          <p:nvPr/>
        </p:nvSpPr>
        <p:spPr>
          <a:xfrm>
            <a:off x="346453" y="2784612"/>
            <a:ext cx="2159566"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РОЗВИТОК ПІДПРИЄМНИЦТВА</a:t>
            </a:r>
            <a:endParaRPr lang="ru-RU" sz="1000" b="1" dirty="0">
              <a:latin typeface="Arial" panose="020B0604020202020204" pitchFamily="34" charset="0"/>
              <a:cs typeface="Arial" panose="020B0604020202020204" pitchFamily="34" charset="0"/>
            </a:endParaRPr>
          </a:p>
        </p:txBody>
      </p:sp>
      <p:sp>
        <p:nvSpPr>
          <p:cNvPr id="20" name="Прямоугольник 19"/>
          <p:cNvSpPr/>
          <p:nvPr/>
        </p:nvSpPr>
        <p:spPr>
          <a:xfrm>
            <a:off x="347426" y="3836271"/>
            <a:ext cx="1531188"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РОЗВИТОК ТУРИЗМУ</a:t>
            </a:r>
            <a:endParaRPr lang="ru-RU" sz="1000" b="1" dirty="0">
              <a:latin typeface="Arial" panose="020B0604020202020204" pitchFamily="34" charset="0"/>
              <a:cs typeface="Arial" panose="020B0604020202020204" pitchFamily="34" charset="0"/>
            </a:endParaRPr>
          </a:p>
        </p:txBody>
      </p:sp>
      <p:sp>
        <p:nvSpPr>
          <p:cNvPr id="21" name="TextBox 20"/>
          <p:cNvSpPr txBox="1"/>
          <p:nvPr/>
        </p:nvSpPr>
        <p:spPr>
          <a:xfrm>
            <a:off x="7632123" y="430682"/>
            <a:ext cx="1040670" cy="400110"/>
          </a:xfrm>
          <a:prstGeom prst="rect">
            <a:avLst/>
          </a:prstGeom>
          <a:noFill/>
        </p:spPr>
        <p:txBody>
          <a:bodyPr wrap="none" rtlCol="0">
            <a:spAutoFit/>
          </a:bodyPr>
          <a:lstStyle/>
          <a:p>
            <a:pPr algn="ctr"/>
            <a:r>
              <a:rPr lang="uk-UA" sz="1000" b="1" dirty="0" smtClean="0">
                <a:latin typeface="Arial" panose="020B0604020202020204" pitchFamily="34" charset="0"/>
                <a:cs typeface="Arial" panose="020B0604020202020204" pitchFamily="34" charset="0"/>
              </a:rPr>
              <a:t>ОЧІКУВАНІ </a:t>
            </a:r>
          </a:p>
          <a:p>
            <a:pPr algn="ctr"/>
            <a:r>
              <a:rPr lang="uk-UA" sz="1000" b="1" dirty="0" smtClean="0">
                <a:latin typeface="Arial" panose="020B0604020202020204" pitchFamily="34" charset="0"/>
                <a:cs typeface="Arial" panose="020B0604020202020204" pitchFamily="34" charset="0"/>
              </a:rPr>
              <a:t>РЕЗУЛЬТАТИ</a:t>
            </a:r>
            <a:endParaRPr lang="uk-UA" sz="1000" b="1" dirty="0">
              <a:latin typeface="Arial" panose="020B0604020202020204" pitchFamily="34" charset="0"/>
              <a:cs typeface="Arial" panose="020B0604020202020204" pitchFamily="34" charset="0"/>
            </a:endParaRPr>
          </a:p>
        </p:txBody>
      </p:sp>
      <p:sp>
        <p:nvSpPr>
          <p:cNvPr id="14" name="Прямоугольник 13"/>
          <p:cNvSpPr/>
          <p:nvPr/>
        </p:nvSpPr>
        <p:spPr>
          <a:xfrm>
            <a:off x="647145" y="1025212"/>
            <a:ext cx="1337226"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ПРОМИСЛОВІСТЬ</a:t>
            </a:r>
            <a:endParaRPr lang="ru-RU" sz="1000" b="1" dirty="0">
              <a:latin typeface="Arial" panose="020B0604020202020204" pitchFamily="34" charset="0"/>
              <a:cs typeface="Arial" panose="020B0604020202020204" pitchFamily="34" charset="0"/>
            </a:endParaRPr>
          </a:p>
        </p:txBody>
      </p:sp>
      <p:grpSp>
        <p:nvGrpSpPr>
          <p:cNvPr id="106" name="Группа 105"/>
          <p:cNvGrpSpPr/>
          <p:nvPr/>
        </p:nvGrpSpPr>
        <p:grpSpPr>
          <a:xfrm>
            <a:off x="176914" y="2009919"/>
            <a:ext cx="7186067" cy="509565"/>
            <a:chOff x="1202356" y="1355874"/>
            <a:chExt cx="7186067" cy="680733"/>
          </a:xfrm>
        </p:grpSpPr>
        <p:grpSp>
          <p:nvGrpSpPr>
            <p:cNvPr id="107" name="Группа 106"/>
            <p:cNvGrpSpPr/>
            <p:nvPr/>
          </p:nvGrpSpPr>
          <p:grpSpPr>
            <a:xfrm>
              <a:off x="1445993" y="1355874"/>
              <a:ext cx="6942430" cy="680733"/>
              <a:chOff x="1445993" y="1355874"/>
              <a:chExt cx="6942430" cy="680733"/>
            </a:xfrm>
          </p:grpSpPr>
          <p:sp>
            <p:nvSpPr>
              <p:cNvPr id="109" name="Прямоугольник 108"/>
              <p:cNvSpPr/>
              <p:nvPr/>
            </p:nvSpPr>
            <p:spPr>
              <a:xfrm>
                <a:off x="3543626" y="1355875"/>
                <a:ext cx="4844797" cy="68073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0" name="Прямоугольник 109"/>
              <p:cNvSpPr/>
              <p:nvPr/>
            </p:nvSpPr>
            <p:spPr>
              <a:xfrm>
                <a:off x="1445993" y="1456336"/>
                <a:ext cx="1938410" cy="48321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1" name="Трапеция 110"/>
              <p:cNvSpPr/>
              <p:nvPr/>
            </p:nvSpPr>
            <p:spPr>
              <a:xfrm rot="16200000">
                <a:off x="3123649" y="1616628"/>
                <a:ext cx="680733" cy="159225"/>
              </a:xfrm>
              <a:prstGeom prst="trapezoid">
                <a:avLst>
                  <a:gd name="adj" fmla="val 47964"/>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08" name="Блок-схема: задержка 107"/>
            <p:cNvSpPr/>
            <p:nvPr/>
          </p:nvSpPr>
          <p:spPr>
            <a:xfrm rot="10800000">
              <a:off x="1202356" y="1456332"/>
              <a:ext cx="247635" cy="483215"/>
            </a:xfrm>
            <a:prstGeom prst="flowChartDelay">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12" name="Группа 111"/>
          <p:cNvGrpSpPr/>
          <p:nvPr/>
        </p:nvGrpSpPr>
        <p:grpSpPr>
          <a:xfrm>
            <a:off x="176914" y="2583022"/>
            <a:ext cx="7186067" cy="509565"/>
            <a:chOff x="1202356" y="1355874"/>
            <a:chExt cx="7186067" cy="680733"/>
          </a:xfrm>
          <a:solidFill>
            <a:srgbClr val="375A84"/>
          </a:solidFill>
        </p:grpSpPr>
        <p:grpSp>
          <p:nvGrpSpPr>
            <p:cNvPr id="113" name="Группа 112"/>
            <p:cNvGrpSpPr/>
            <p:nvPr/>
          </p:nvGrpSpPr>
          <p:grpSpPr>
            <a:xfrm>
              <a:off x="1445993" y="1355874"/>
              <a:ext cx="6942430" cy="680733"/>
              <a:chOff x="1445993" y="1355874"/>
              <a:chExt cx="6942430" cy="680733"/>
            </a:xfrm>
            <a:grpFill/>
          </p:grpSpPr>
          <p:sp>
            <p:nvSpPr>
              <p:cNvPr id="115" name="Прямоугольник 114"/>
              <p:cNvSpPr/>
              <p:nvPr/>
            </p:nvSpPr>
            <p:spPr>
              <a:xfrm>
                <a:off x="3543626" y="1355875"/>
                <a:ext cx="4844797" cy="680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6" name="Прямоугольник 115"/>
              <p:cNvSpPr/>
              <p:nvPr/>
            </p:nvSpPr>
            <p:spPr>
              <a:xfrm>
                <a:off x="1445993" y="1456336"/>
                <a:ext cx="1938410" cy="483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7" name="Трапеция 116"/>
              <p:cNvSpPr/>
              <p:nvPr/>
            </p:nvSpPr>
            <p:spPr>
              <a:xfrm rot="16200000">
                <a:off x="3123649" y="1616628"/>
                <a:ext cx="680733" cy="159225"/>
              </a:xfrm>
              <a:prstGeom prst="trapezoid">
                <a:avLst>
                  <a:gd name="adj" fmla="val 4796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14" name="Блок-схема: задержка 113"/>
            <p:cNvSpPr/>
            <p:nvPr/>
          </p:nvSpPr>
          <p:spPr>
            <a:xfrm rot="10800000">
              <a:off x="1202356" y="1456332"/>
              <a:ext cx="247635" cy="48321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18" name="Группа 117"/>
          <p:cNvGrpSpPr/>
          <p:nvPr/>
        </p:nvGrpSpPr>
        <p:grpSpPr>
          <a:xfrm>
            <a:off x="176914" y="3169570"/>
            <a:ext cx="7186067" cy="509565"/>
            <a:chOff x="1202356" y="1355874"/>
            <a:chExt cx="7186067" cy="680733"/>
          </a:xfrm>
          <a:solidFill>
            <a:srgbClr val="9BBB59"/>
          </a:solidFill>
        </p:grpSpPr>
        <p:grpSp>
          <p:nvGrpSpPr>
            <p:cNvPr id="119" name="Группа 118"/>
            <p:cNvGrpSpPr/>
            <p:nvPr/>
          </p:nvGrpSpPr>
          <p:grpSpPr>
            <a:xfrm>
              <a:off x="1445993" y="1355874"/>
              <a:ext cx="6942430" cy="680733"/>
              <a:chOff x="1445993" y="1355874"/>
              <a:chExt cx="6942430" cy="680733"/>
            </a:xfrm>
            <a:grpFill/>
          </p:grpSpPr>
          <p:sp>
            <p:nvSpPr>
              <p:cNvPr id="121" name="Прямоугольник 120"/>
              <p:cNvSpPr/>
              <p:nvPr/>
            </p:nvSpPr>
            <p:spPr>
              <a:xfrm>
                <a:off x="3543626" y="1355875"/>
                <a:ext cx="4844797" cy="680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2" name="Прямоугольник 121"/>
              <p:cNvSpPr/>
              <p:nvPr/>
            </p:nvSpPr>
            <p:spPr>
              <a:xfrm>
                <a:off x="1445993" y="1456336"/>
                <a:ext cx="1938410" cy="483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3" name="Трапеция 122"/>
              <p:cNvSpPr/>
              <p:nvPr/>
            </p:nvSpPr>
            <p:spPr>
              <a:xfrm rot="16200000">
                <a:off x="3123649" y="1616628"/>
                <a:ext cx="680733" cy="159225"/>
              </a:xfrm>
              <a:prstGeom prst="trapezoid">
                <a:avLst>
                  <a:gd name="adj" fmla="val 47964"/>
                </a:avLst>
              </a:prstGeom>
              <a:solidFill>
                <a:srgbClr val="6C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20" name="Блок-схема: задержка 119"/>
            <p:cNvSpPr/>
            <p:nvPr/>
          </p:nvSpPr>
          <p:spPr>
            <a:xfrm rot="10800000">
              <a:off x="1202356" y="1456332"/>
              <a:ext cx="247635" cy="48321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24" name="Группа 123"/>
          <p:cNvGrpSpPr/>
          <p:nvPr/>
        </p:nvGrpSpPr>
        <p:grpSpPr>
          <a:xfrm>
            <a:off x="176915" y="3722564"/>
            <a:ext cx="7186067" cy="509565"/>
            <a:chOff x="1202356" y="1355874"/>
            <a:chExt cx="7186067" cy="680733"/>
          </a:xfrm>
        </p:grpSpPr>
        <p:grpSp>
          <p:nvGrpSpPr>
            <p:cNvPr id="125" name="Группа 124"/>
            <p:cNvGrpSpPr/>
            <p:nvPr/>
          </p:nvGrpSpPr>
          <p:grpSpPr>
            <a:xfrm>
              <a:off x="1445993" y="1355874"/>
              <a:ext cx="6942430" cy="680733"/>
              <a:chOff x="1445993" y="1355874"/>
              <a:chExt cx="6942430" cy="680733"/>
            </a:xfrm>
          </p:grpSpPr>
          <p:sp>
            <p:nvSpPr>
              <p:cNvPr id="127" name="Прямоугольник 126"/>
              <p:cNvSpPr/>
              <p:nvPr/>
            </p:nvSpPr>
            <p:spPr>
              <a:xfrm>
                <a:off x="3543626" y="1355875"/>
                <a:ext cx="4844797" cy="68073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8" name="Прямоугольник 127"/>
              <p:cNvSpPr/>
              <p:nvPr/>
            </p:nvSpPr>
            <p:spPr>
              <a:xfrm>
                <a:off x="1445993" y="1456336"/>
                <a:ext cx="1938410" cy="4832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9" name="Трапеция 128"/>
              <p:cNvSpPr/>
              <p:nvPr/>
            </p:nvSpPr>
            <p:spPr>
              <a:xfrm rot="16200000">
                <a:off x="3123649" y="1616628"/>
                <a:ext cx="680733" cy="159225"/>
              </a:xfrm>
              <a:prstGeom prst="trapezoid">
                <a:avLst>
                  <a:gd name="adj" fmla="val 47964"/>
                </a:avLst>
              </a:prstGeom>
              <a:solidFill>
                <a:srgbClr val="594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26" name="Блок-схема: задержка 125"/>
            <p:cNvSpPr/>
            <p:nvPr/>
          </p:nvSpPr>
          <p:spPr>
            <a:xfrm rot="10800000">
              <a:off x="1202356" y="1456332"/>
              <a:ext cx="247635" cy="483215"/>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5" name="Прямоугольник 14"/>
          <p:cNvSpPr/>
          <p:nvPr/>
        </p:nvSpPr>
        <p:spPr>
          <a:xfrm>
            <a:off x="331625" y="1568021"/>
            <a:ext cx="1992853"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ІНВЕСТИЦІЙНА ДІЯЛЬНІСТЬ</a:t>
            </a:r>
            <a:endParaRPr lang="ru-RU" sz="1000" b="1" dirty="0">
              <a:latin typeface="Arial" panose="020B0604020202020204" pitchFamily="34" charset="0"/>
              <a:cs typeface="Arial" panose="020B0604020202020204" pitchFamily="34" charset="0"/>
            </a:endParaRPr>
          </a:p>
        </p:txBody>
      </p:sp>
      <p:sp>
        <p:nvSpPr>
          <p:cNvPr id="16" name="Прямоугольник 15"/>
          <p:cNvSpPr/>
          <p:nvPr/>
        </p:nvSpPr>
        <p:spPr>
          <a:xfrm>
            <a:off x="490962" y="2086905"/>
            <a:ext cx="1387652" cy="369332"/>
          </a:xfrm>
          <a:prstGeom prst="rect">
            <a:avLst/>
          </a:prstGeom>
        </p:spPr>
        <p:txBody>
          <a:bodyPr wrap="square">
            <a:spAutoFit/>
          </a:bodyPr>
          <a:lstStyle/>
          <a:p>
            <a:pPr algn="r"/>
            <a:r>
              <a:rPr lang="uk-UA" sz="900" b="1" dirty="0" smtClean="0">
                <a:latin typeface="Arial" panose="020B0604020202020204" pitchFamily="34" charset="0"/>
                <a:cs typeface="Arial" panose="020B0604020202020204" pitchFamily="34" charset="0"/>
              </a:rPr>
              <a:t>АРХІТЕКТУРА ТА МІСТОБУДУВАННЯ</a:t>
            </a:r>
            <a:endParaRPr lang="ru-RU" sz="900" b="1" dirty="0">
              <a:latin typeface="Arial" panose="020B0604020202020204" pitchFamily="34" charset="0"/>
              <a:cs typeface="Arial" panose="020B0604020202020204" pitchFamily="34" charset="0"/>
            </a:endParaRPr>
          </a:p>
        </p:txBody>
      </p:sp>
      <p:sp>
        <p:nvSpPr>
          <p:cNvPr id="18" name="Прямоугольник 17"/>
          <p:cNvSpPr/>
          <p:nvPr/>
        </p:nvSpPr>
        <p:spPr>
          <a:xfrm>
            <a:off x="490962" y="3313657"/>
            <a:ext cx="1531188"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СПОЖИВЧИЙ РИНОК</a:t>
            </a:r>
            <a:endParaRPr lang="ru-RU" sz="1000" b="1" dirty="0">
              <a:latin typeface="Arial" panose="020B0604020202020204" pitchFamily="34" charset="0"/>
              <a:cs typeface="Arial" panose="020B0604020202020204" pitchFamily="34" charset="0"/>
            </a:endParaRPr>
          </a:p>
        </p:txBody>
      </p:sp>
      <p:sp>
        <p:nvSpPr>
          <p:cNvPr id="19" name="Прямоугольник 18"/>
          <p:cNvSpPr/>
          <p:nvPr/>
        </p:nvSpPr>
        <p:spPr>
          <a:xfrm>
            <a:off x="250446" y="3831316"/>
            <a:ext cx="2037737"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АДМІНІСТРАТИВНІ ПОСЛУГИ</a:t>
            </a:r>
            <a:endParaRPr lang="ru-RU" sz="1000" b="1" dirty="0">
              <a:latin typeface="Arial" panose="020B0604020202020204" pitchFamily="34" charset="0"/>
              <a:cs typeface="Arial" panose="020B0604020202020204" pitchFamily="34" charset="0"/>
            </a:endParaRPr>
          </a:p>
        </p:txBody>
      </p:sp>
      <p:sp>
        <p:nvSpPr>
          <p:cNvPr id="142" name="Прямоугольник 141"/>
          <p:cNvSpPr/>
          <p:nvPr/>
        </p:nvSpPr>
        <p:spPr>
          <a:xfrm>
            <a:off x="152728" y="2707107"/>
            <a:ext cx="2207656"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РОЗВИТОК ПІДПРИЄМНИЦТВА</a:t>
            </a:r>
            <a:endParaRPr lang="ru-RU" sz="1000" b="1" dirty="0">
              <a:latin typeface="Arial" panose="020B0604020202020204" pitchFamily="34" charset="0"/>
              <a:cs typeface="Arial" panose="020B0604020202020204" pitchFamily="34" charset="0"/>
            </a:endParaRPr>
          </a:p>
        </p:txBody>
      </p:sp>
      <p:grpSp>
        <p:nvGrpSpPr>
          <p:cNvPr id="144" name="Группа 143"/>
          <p:cNvGrpSpPr/>
          <p:nvPr/>
        </p:nvGrpSpPr>
        <p:grpSpPr>
          <a:xfrm>
            <a:off x="176913" y="4292575"/>
            <a:ext cx="7186067" cy="509565"/>
            <a:chOff x="1202356" y="1355874"/>
            <a:chExt cx="7186067" cy="680733"/>
          </a:xfrm>
        </p:grpSpPr>
        <p:grpSp>
          <p:nvGrpSpPr>
            <p:cNvPr id="145" name="Группа 144"/>
            <p:cNvGrpSpPr/>
            <p:nvPr/>
          </p:nvGrpSpPr>
          <p:grpSpPr>
            <a:xfrm>
              <a:off x="1445993" y="1355874"/>
              <a:ext cx="6942430" cy="680733"/>
              <a:chOff x="1445993" y="1355874"/>
              <a:chExt cx="6942430" cy="680733"/>
            </a:xfrm>
          </p:grpSpPr>
          <p:sp>
            <p:nvSpPr>
              <p:cNvPr id="147" name="Прямоугольник 146"/>
              <p:cNvSpPr/>
              <p:nvPr/>
            </p:nvSpPr>
            <p:spPr>
              <a:xfrm>
                <a:off x="3531462" y="1355875"/>
                <a:ext cx="4856961" cy="680732"/>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8" name="Прямоугольник 147"/>
              <p:cNvSpPr/>
              <p:nvPr/>
            </p:nvSpPr>
            <p:spPr>
              <a:xfrm>
                <a:off x="1445993" y="1456336"/>
                <a:ext cx="1938410" cy="48321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9" name="Трапеция 148"/>
              <p:cNvSpPr/>
              <p:nvPr/>
            </p:nvSpPr>
            <p:spPr>
              <a:xfrm rot="16200000">
                <a:off x="3123649" y="1616628"/>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6" name="Блок-схема: задержка 145"/>
            <p:cNvSpPr/>
            <p:nvPr/>
          </p:nvSpPr>
          <p:spPr>
            <a:xfrm rot="10800000">
              <a:off x="1202356" y="1456332"/>
              <a:ext cx="247635" cy="483215"/>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3" name="Прямоугольник 142"/>
          <p:cNvSpPr/>
          <p:nvPr/>
        </p:nvSpPr>
        <p:spPr>
          <a:xfrm>
            <a:off x="550164" y="4424246"/>
            <a:ext cx="1531188"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РОЗВИТОК ТУРИЗМУ</a:t>
            </a:r>
            <a:endParaRPr lang="ru-RU" sz="1000" b="1" dirty="0">
              <a:latin typeface="Arial" panose="020B0604020202020204" pitchFamily="34" charset="0"/>
              <a:cs typeface="Arial" panose="020B0604020202020204" pitchFamily="34" charset="0"/>
            </a:endParaRPr>
          </a:p>
        </p:txBody>
      </p:sp>
      <p:sp>
        <p:nvSpPr>
          <p:cNvPr id="2" name="TextBox 1"/>
          <p:cNvSpPr txBox="1"/>
          <p:nvPr/>
        </p:nvSpPr>
        <p:spPr>
          <a:xfrm>
            <a:off x="2527105" y="877806"/>
            <a:ext cx="4844796" cy="523220"/>
          </a:xfrm>
          <a:prstGeom prst="rect">
            <a:avLst/>
          </a:prstGeom>
          <a:solidFill>
            <a:schemeClr val="bg1">
              <a:alpha val="25000"/>
            </a:schemeClr>
          </a:solidFill>
        </p:spPr>
        <p:txBody>
          <a:bodyPr wrap="square" rtlCol="0">
            <a:spAutoFit/>
          </a:bodyPr>
          <a:lstStyle/>
          <a:p>
            <a:pPr algn="just"/>
            <a:r>
              <a:rPr lang="uk-UA" sz="700" b="1" dirty="0" smtClean="0"/>
              <a:t>СТВОРЕННЯ УМОВ ДЛЯ ЗАБЕЗПЕЧЕННЯ СТАЛОГО РОЗВИТКУ ПРОМИСЛОВОГО КОМПЛЕКСУ МІСТА, УДОСКОНАЛЕННЯ ІСНУЮЧОЇ СТРУКТУРИ ПРОМИСЛОВОСТІ У НАПРЯМУ ПРІОРИТЕТНОГО РОЗВИТКУ ВИСОКОТЕХНОЛОГІЧНИХ СЕКТОРІВ ЕКОНОМІКИ, ПІДТРИМКА ІНТЕРЕСІВ НАЦІОНАЛЬНОГО ТОВАРОВИРОБНИКА, ПІДВИЩЕННЯ РІВНЯ ЕКСПОРТНОГО ПОТЕНЦІАЛУ І КОНКУРЕНТОСПРОМОЖНОСТІ  ПРОДУКЦІЇ ПРОМИСЛОВИХ ПІДПРИЄМСТВ МІСТА</a:t>
            </a:r>
            <a:endParaRPr lang="uk-UA" sz="700" b="1" dirty="0"/>
          </a:p>
        </p:txBody>
      </p:sp>
      <p:sp>
        <p:nvSpPr>
          <p:cNvPr id="3" name="TextBox 2"/>
          <p:cNvSpPr txBox="1"/>
          <p:nvPr/>
        </p:nvSpPr>
        <p:spPr>
          <a:xfrm>
            <a:off x="2527105" y="1484627"/>
            <a:ext cx="4844796" cy="415498"/>
          </a:xfrm>
          <a:prstGeom prst="rect">
            <a:avLst/>
          </a:prstGeom>
          <a:solidFill>
            <a:schemeClr val="bg1">
              <a:alpha val="25000"/>
            </a:schemeClr>
          </a:solidFill>
        </p:spPr>
        <p:txBody>
          <a:bodyPr wrap="square" rtlCol="0">
            <a:spAutoFit/>
          </a:bodyPr>
          <a:lstStyle/>
          <a:p>
            <a:pPr algn="just"/>
            <a:r>
              <a:rPr lang="uk-UA" sz="700" b="1" dirty="0" smtClean="0">
                <a:latin typeface="Arial" panose="020B0604020202020204" pitchFamily="34" charset="0"/>
                <a:cs typeface="Arial" panose="020B0604020202020204" pitchFamily="34" charset="0"/>
              </a:rPr>
              <a:t>СПРИЯННЯ ЗАЛУЧЕННЮ ІНВЕСТИЦІЙ В ЕКОНОМІКУ МІСТА ТА ПІДВИЩЕННЯ ЙОГО ІНВЕСТИЦІЙНОЇ ПРИВАБЛИВОСТІ ШЛЯХОМ ВСТАНОВЛЕННЯ ТА РОЗВИТКУ ЗОВНІШНЬОЕКОНОМІЧНИХ ЗВ’ЯЗКІВ, ПІДВИЩЕННЯ РІВНЯ КОНКУРЕНТОСПРОМОЖНОСТІ МІСТА</a:t>
            </a:r>
            <a:endParaRPr lang="uk-UA" sz="700" b="1" dirty="0">
              <a:latin typeface="Arial" panose="020B0604020202020204" pitchFamily="34" charset="0"/>
              <a:cs typeface="Arial" panose="020B0604020202020204" pitchFamily="34" charset="0"/>
            </a:endParaRPr>
          </a:p>
        </p:txBody>
      </p:sp>
      <p:sp>
        <p:nvSpPr>
          <p:cNvPr id="4" name="TextBox 3"/>
          <p:cNvSpPr txBox="1"/>
          <p:nvPr/>
        </p:nvSpPr>
        <p:spPr>
          <a:xfrm>
            <a:off x="2518184" y="2084973"/>
            <a:ext cx="4844796" cy="338554"/>
          </a:xfrm>
          <a:prstGeom prst="rect">
            <a:avLst/>
          </a:prstGeom>
          <a:solidFill>
            <a:schemeClr val="bg1">
              <a:alpha val="25000"/>
            </a:schemeClr>
          </a:solidFill>
        </p:spPr>
        <p:txBody>
          <a:bodyPr wrap="square" rtlCol="0">
            <a:spAutoFit/>
          </a:bodyPr>
          <a:lstStyle/>
          <a:p>
            <a:pPr algn="ctr"/>
            <a:r>
              <a:rPr lang="uk-UA" sz="800" b="1" dirty="0" smtClean="0">
                <a:latin typeface="Arial" panose="020B0604020202020204" pitchFamily="34" charset="0"/>
                <a:cs typeface="Arial" panose="020B0604020202020204" pitchFamily="34" charset="0"/>
              </a:rPr>
              <a:t>ЗАБЕЗПЕЧЕННЯ НА ТЕРИТОРІЇ МІСТА ЗДІЙСНЕННЯ РЕАЛІЗАЦІЇ ЄДИНОЇ ПОЛІТИКИ У СФЕРІ МІСТОБУДУВАННЯ ТА АРХІТЕКТУРИ</a:t>
            </a:r>
            <a:endParaRPr lang="uk-UA" sz="800" b="1" dirty="0">
              <a:latin typeface="Arial" panose="020B0604020202020204" pitchFamily="34" charset="0"/>
              <a:cs typeface="Arial" panose="020B0604020202020204" pitchFamily="34" charset="0"/>
            </a:endParaRPr>
          </a:p>
        </p:txBody>
      </p:sp>
      <p:sp>
        <p:nvSpPr>
          <p:cNvPr id="150" name="TextBox 149"/>
          <p:cNvSpPr txBox="1"/>
          <p:nvPr/>
        </p:nvSpPr>
        <p:spPr>
          <a:xfrm>
            <a:off x="2527105" y="2589640"/>
            <a:ext cx="4837996" cy="523220"/>
          </a:xfrm>
          <a:prstGeom prst="rect">
            <a:avLst/>
          </a:prstGeom>
          <a:solidFill>
            <a:schemeClr val="bg1">
              <a:alpha val="25000"/>
            </a:schemeClr>
          </a:solidFill>
        </p:spPr>
        <p:txBody>
          <a:bodyPr wrap="square" rtlCol="0">
            <a:spAutoFit/>
          </a:bodyPr>
          <a:lstStyle/>
          <a:p>
            <a:pPr algn="just"/>
            <a:r>
              <a:rPr lang="uk-UA" sz="700" b="1" dirty="0" smtClean="0"/>
              <a:t>СТВОРЕННЯ СПРИЯТЛИВИХ УМОВ ДЛЯ АКТИВІЗАЦІЇ ПІДПРИЄМНИЦЬКОЇ ДІЯЛЬНОСТІ ТА ПОЛІПШЕННЯ ІНВЕСТИЦІЙНОГО КЛІМАТУ, ПІДВИЩЕННЯ КОНКУРЕНТОСПРОМОЖНОСТІ МАЛОГО ТА СЕРЕДНЬОГО ПІДПРИЄМНИЦТВА, ЗАЛУЧЕННЯ ШИРОКИХ ВЕРСТВ НАСЕЛЕННЯ ДО ПІДПРИЄМНИЦЬКОЇ ДІЯЛЬНОСТІ, ЩО ЗАБЕЗПЕЧИТЬ СОЦІАЛЬНО-ЕКОНОМІЧНИЙ РОЗВИТОК МІСТА ТА ПІДВИЩИТЬ РІВЕНЬ ЖИТТЯ НАСЕЛЕННЯ</a:t>
            </a:r>
            <a:endParaRPr lang="uk-UA" sz="700" b="1" dirty="0"/>
          </a:p>
        </p:txBody>
      </p:sp>
      <p:sp>
        <p:nvSpPr>
          <p:cNvPr id="151" name="TextBox 150"/>
          <p:cNvSpPr txBox="1"/>
          <p:nvPr/>
        </p:nvSpPr>
        <p:spPr>
          <a:xfrm>
            <a:off x="2506019" y="3176188"/>
            <a:ext cx="4881475" cy="492443"/>
          </a:xfrm>
          <a:prstGeom prst="rect">
            <a:avLst/>
          </a:prstGeom>
          <a:solidFill>
            <a:schemeClr val="bg1">
              <a:alpha val="25000"/>
            </a:schemeClr>
          </a:solidFill>
        </p:spPr>
        <p:txBody>
          <a:bodyPr wrap="square" rtlCol="0">
            <a:spAutoFit/>
          </a:bodyPr>
          <a:lstStyle/>
          <a:p>
            <a:pPr algn="just"/>
            <a:r>
              <a:rPr lang="uk-UA" sz="650" b="1" dirty="0" smtClean="0">
                <a:latin typeface="Arial" panose="020B0604020202020204" pitchFamily="34" charset="0"/>
                <a:cs typeface="Arial" panose="020B0604020202020204" pitchFamily="34" charset="0"/>
              </a:rPr>
              <a:t>РОЗВИТОК ІНФРАСТРУКТУРИ СПОЖИВЧОГО РИНКУ, ЗДАТНОЇ ЗАБЕЗПЕЧИТИ БЕЗПЕРЕБІЙНИЙ І ЯКІСНИЙ РІВЕНЬ ОБСЛУГОВУВАННЯ НАСЕЛЕННЯ ВІДПОВІДНО ДО ЙОГО ПОТРЕБ З УРАХУВАННЯМ НОРМАТИВІВ ЗАБЕЗПЕЧЕНОСТІ МЕШКАНЦІВ ОБ’ЄКТАМИ ТОРГІВЛІ ТА СФЕРИ ПОСЛУГ, ПІДТРИМКА ВІТЧИЗНЯНОГО ТОВАРОВИРОБНИКА ТА ПОПУЛЯРИЗАЦІЯ ТОВАРІВ МІСЦЕВИХ ПІДПРИЄМСТВ-ВИРОБНИКІВ</a:t>
            </a:r>
            <a:endParaRPr lang="uk-UA" sz="650" b="1" dirty="0">
              <a:latin typeface="Arial" panose="020B0604020202020204" pitchFamily="34" charset="0"/>
              <a:cs typeface="Arial" panose="020B0604020202020204" pitchFamily="34" charset="0"/>
            </a:endParaRPr>
          </a:p>
        </p:txBody>
      </p:sp>
      <p:sp>
        <p:nvSpPr>
          <p:cNvPr id="152" name="TextBox 151"/>
          <p:cNvSpPr txBox="1"/>
          <p:nvPr/>
        </p:nvSpPr>
        <p:spPr>
          <a:xfrm>
            <a:off x="2518184" y="3770690"/>
            <a:ext cx="4859665" cy="415498"/>
          </a:xfrm>
          <a:prstGeom prst="rect">
            <a:avLst/>
          </a:prstGeom>
          <a:solidFill>
            <a:schemeClr val="bg1">
              <a:alpha val="25000"/>
            </a:schemeClr>
          </a:solidFill>
        </p:spPr>
        <p:txBody>
          <a:bodyPr wrap="square" rtlCol="0">
            <a:spAutoFit/>
          </a:bodyPr>
          <a:lstStyle/>
          <a:p>
            <a:pPr algn="just"/>
            <a:r>
              <a:rPr lang="ru-RU" sz="700" b="1" dirty="0" smtClean="0">
                <a:latin typeface="Arial" panose="020B0604020202020204" pitchFamily="34" charset="0"/>
                <a:cs typeface="Arial" panose="020B0604020202020204" pitchFamily="34" charset="0"/>
              </a:rPr>
              <a:t>ЗАБЕЗПЕЧЕННЯ ВДОСКОНАЛЕННЯ ПОРЯДКУ НАДАННЯ АДМІНІСТРАТИВНИХ ПОСЛУГ, ЯКОСТІ ЇХ НАДАННЯ, СТВОРЕННЯ СПРИЯТЛИВИХ І ДОСТУПНИХ УМОВ ДЛЯ РЕАЛІЗАЦІЇ ФІЗИЧНИМИ І ЮРИДИЧНИМИ ОСОБАМИ ПРАВ НА ОДЕРЖАННЯ ТАКИХ ПОСЛУГ.</a:t>
            </a:r>
            <a:endParaRPr lang="uk-UA" sz="700" b="1" dirty="0">
              <a:latin typeface="Arial" panose="020B0604020202020204" pitchFamily="34" charset="0"/>
              <a:cs typeface="Arial" panose="020B0604020202020204" pitchFamily="34" charset="0"/>
            </a:endParaRPr>
          </a:p>
        </p:txBody>
      </p:sp>
      <p:sp>
        <p:nvSpPr>
          <p:cNvPr id="153" name="TextBox 152"/>
          <p:cNvSpPr txBox="1"/>
          <p:nvPr/>
        </p:nvSpPr>
        <p:spPr>
          <a:xfrm>
            <a:off x="2518184" y="4292574"/>
            <a:ext cx="4856961" cy="523220"/>
          </a:xfrm>
          <a:prstGeom prst="rect">
            <a:avLst/>
          </a:prstGeom>
          <a:solidFill>
            <a:schemeClr val="bg1">
              <a:alpha val="25000"/>
            </a:schemeClr>
          </a:solidFill>
        </p:spPr>
        <p:txBody>
          <a:bodyPr wrap="square" rtlCol="0">
            <a:spAutoFit/>
          </a:bodyPr>
          <a:lstStyle/>
          <a:p>
            <a:pPr algn="just"/>
            <a:r>
              <a:rPr lang="ru-RU" sz="700" b="1" dirty="0" smtClean="0"/>
              <a:t>СТВОРЕННЯ КОНКУРЕНТОСПРОМОЖНОГО НА НАЦІОНАЛЬНОМУ ТА МІЖНАРОДНОМУ РИНКАХ ТУРИСТИЧНОГО ПРОДУКТУ, ЗДАТНОГО МАКСИМАЛЬНО ЗАДОВОЛЬНИТИ ТУРИСТИЧНІ ПОТРЕБИ МЕШКАНЦІВ МІСТА ТА ГОСТЕЙ; СТВОРЕННЯ ТА РОЗВИТОК МАТЕРІАЛЬНО-ТЕХНІЧНОЇ БАЗИ І СУЧАСНОЇ ІНФРАСТРУКТУРИ ТУРИЗМУ, СПРИЯТЛИВИХ УМОВ ДЛЯ ЗАЛУЧЕННЯ ІНВЕСТИЦІЙ</a:t>
            </a:r>
            <a:r>
              <a:rPr lang="ru-RU" sz="700" b="1" dirty="0"/>
              <a:t>.</a:t>
            </a:r>
            <a:endParaRPr lang="uk-UA" sz="700" b="1" dirty="0"/>
          </a:p>
        </p:txBody>
      </p:sp>
      <p:sp>
        <p:nvSpPr>
          <p:cNvPr id="155" name="TextBox 154"/>
          <p:cNvSpPr txBox="1"/>
          <p:nvPr/>
        </p:nvSpPr>
        <p:spPr>
          <a:xfrm>
            <a:off x="6651517" y="607849"/>
            <a:ext cx="548548" cy="246221"/>
          </a:xfrm>
          <a:prstGeom prst="rect">
            <a:avLst/>
          </a:prstGeom>
          <a:noFill/>
        </p:spPr>
        <p:txBody>
          <a:bodyPr wrap="none" rtlCol="0">
            <a:spAutoFit/>
          </a:bodyPr>
          <a:lstStyle/>
          <a:p>
            <a:r>
              <a:rPr lang="uk-UA" sz="1000" b="1" dirty="0" smtClean="0">
                <a:latin typeface="Arial" panose="020B0604020202020204" pitchFamily="34" charset="0"/>
                <a:cs typeface="Arial" panose="020B0604020202020204" pitchFamily="34" charset="0"/>
              </a:rPr>
              <a:t>МЕТА</a:t>
            </a:r>
            <a:endParaRPr lang="uk-UA" sz="1000" b="1" dirty="0">
              <a:latin typeface="Arial" panose="020B0604020202020204" pitchFamily="34" charset="0"/>
              <a:cs typeface="Arial" panose="020B0604020202020204" pitchFamily="34" charset="0"/>
            </a:endParaRPr>
          </a:p>
        </p:txBody>
      </p:sp>
      <p:sp>
        <p:nvSpPr>
          <p:cNvPr id="71" name="Прямоугольник 70"/>
          <p:cNvSpPr/>
          <p:nvPr/>
        </p:nvSpPr>
        <p:spPr>
          <a:xfrm>
            <a:off x="7393815" y="874747"/>
            <a:ext cx="1683293" cy="4007251"/>
          </a:xfrm>
          <a:prstGeom prst="rect">
            <a:avLst/>
          </a:prstGeom>
          <a:solidFill>
            <a:schemeClr val="bg1">
              <a:lumMod val="95000"/>
            </a:schemeClr>
          </a:solidFill>
        </p:spPr>
        <p:txBody>
          <a:bodyPr wrap="square">
            <a:spAutoFit/>
          </a:bodyPr>
          <a:lstStyle/>
          <a:p>
            <a:pPr marL="78105" marR="31115" algn="just">
              <a:lnSpc>
                <a:spcPct val="80000"/>
              </a:lnSpc>
              <a:spcBef>
                <a:spcPts val="600"/>
              </a:spcBef>
              <a:buFont typeface="Wingdings" pitchFamily="2" charset="2"/>
              <a:buChar char="ü"/>
            </a:pPr>
            <a:r>
              <a:rPr lang="uk-UA" sz="650" dirty="0" smtClean="0">
                <a:latin typeface="Arial" panose="020B0604020202020204" pitchFamily="34" charset="0"/>
                <a:cs typeface="Arial" panose="020B0604020202020204" pitchFamily="34" charset="0"/>
              </a:rPr>
              <a:t> підвищення конкурентоспроможності продукції, розширення ринків збуту </a:t>
            </a:r>
            <a:r>
              <a:rPr lang="ru-RU" sz="650" dirty="0" smtClean="0">
                <a:latin typeface="Arial" panose="020B0604020202020204" pitchFamily="34" charset="0"/>
                <a:cs typeface="Arial" panose="020B0604020202020204" pitchFamily="34" charset="0"/>
              </a:rPr>
              <a:t>та </a:t>
            </a:r>
            <a:r>
              <a:rPr lang="ru-RU" sz="650" dirty="0" err="1">
                <a:latin typeface="Arial" panose="020B0604020202020204" pitchFamily="34" charset="0"/>
                <a:cs typeface="Arial" panose="020B0604020202020204" pitchFamily="34" charset="0"/>
              </a:rPr>
              <a:t>поліпшення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місцевого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ділового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середовища</a:t>
            </a:r>
            <a:r>
              <a:rPr lang="ru-RU" sz="650" dirty="0">
                <a:latin typeface="Arial" panose="020B0604020202020204" pitchFamily="34" charset="0"/>
                <a:cs typeface="Arial" panose="020B0604020202020204" pitchFamily="34" charset="0"/>
              </a:rPr>
              <a:t> </a:t>
            </a:r>
            <a:endParaRPr lang="uk-UA" sz="650" dirty="0" smtClean="0">
              <a:latin typeface="Arial" panose="020B0604020202020204" pitchFamily="34" charset="0"/>
              <a:cs typeface="Arial" panose="020B0604020202020204" pitchFamily="34" charset="0"/>
            </a:endParaRPr>
          </a:p>
          <a:p>
            <a:pPr marL="78105" marR="31115" algn="just">
              <a:lnSpc>
                <a:spcPct val="80000"/>
              </a:lnSpc>
              <a:spcBef>
                <a:spcPts val="600"/>
              </a:spcBef>
              <a:buFont typeface="Wingdings" pitchFamily="2" charset="2"/>
              <a:buChar char="ü"/>
            </a:pPr>
            <a:r>
              <a:rPr lang="uk-UA" sz="650" dirty="0" smtClean="0">
                <a:latin typeface="Arial" panose="020B0604020202020204" pitchFamily="34" charset="0"/>
                <a:cs typeface="Arial" panose="020B0604020202020204" pitchFamily="34" charset="0"/>
              </a:rPr>
              <a:t>Стимулювання підприємництва та залучення інвестицій для сталого економічного розвитку</a:t>
            </a:r>
          </a:p>
          <a:p>
            <a:pPr marL="78105" marR="31115" algn="just">
              <a:lnSpc>
                <a:spcPct val="80000"/>
              </a:lnSpc>
              <a:spcBef>
                <a:spcPts val="600"/>
              </a:spcBef>
              <a:buFont typeface="Wingdings" pitchFamily="2" charset="2"/>
              <a:buChar char="ü"/>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просування інвестиційного продукту та підтримка позитивного іміджу міста як об’єкта інвестування</a:t>
            </a:r>
          </a:p>
          <a:p>
            <a:pPr marL="78105" marR="31115" algn="just">
              <a:lnSpc>
                <a:spcPct val="80000"/>
              </a:lnSpc>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 вдосконалення планування територій, зокрема в частині їх ефективного використання та надання земельних ділянок під забудову, у першу чергу </a:t>
            </a:r>
            <a:r>
              <a:rPr lang="uk-UA" sz="650" dirty="0" err="1" smtClean="0">
                <a:latin typeface="Arial" panose="020B0604020202020204" pitchFamily="34" charset="0"/>
                <a:cs typeface="Arial" panose="020B0604020202020204" pitchFamily="34" charset="0"/>
              </a:rPr>
              <a:t>інвестиційно</a:t>
            </a:r>
            <a:r>
              <a:rPr lang="uk-UA" sz="650" dirty="0" smtClean="0">
                <a:latin typeface="Arial" panose="020B0604020202020204" pitchFamily="34" charset="0"/>
                <a:cs typeface="Arial" panose="020B0604020202020204" pitchFamily="34" charset="0"/>
              </a:rPr>
              <a:t> привабливих територій</a:t>
            </a:r>
          </a:p>
          <a:p>
            <a:pPr marL="78105" marR="31115" algn="just">
              <a:lnSpc>
                <a:spcPct val="80000"/>
              </a:lnSpc>
              <a:buFont typeface="Wingdings" pitchFamily="2" charset="2"/>
              <a:buChar char="ü"/>
            </a:pPr>
            <a:endParaRPr lang="uk-UA" sz="650" dirty="0" smtClean="0">
              <a:solidFill>
                <a:prstClr val="black"/>
              </a:solidFill>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solidFill>
                  <a:prstClr val="black"/>
                </a:solidFill>
                <a:latin typeface="Arial" panose="020B0604020202020204" pitchFamily="34" charset="0"/>
                <a:cs typeface="Arial" panose="020B0604020202020204" pitchFamily="34" charset="0"/>
              </a:rPr>
              <a:t> </a:t>
            </a:r>
            <a:r>
              <a:rPr lang="uk-UA" sz="650" dirty="0" smtClean="0">
                <a:latin typeface="Arial" panose="020B0604020202020204" pitchFamily="34" charset="0"/>
                <a:cs typeface="Arial" panose="020B0604020202020204" pitchFamily="34" charset="0"/>
              </a:rPr>
              <a:t>розширення економічних зв’язків та залучення грантів і коштів іноземних та вітчизняних інвесторів у розвиток міста Миколаєва</a:t>
            </a:r>
          </a:p>
          <a:p>
            <a:pPr marL="78105" marR="31115" algn="just">
              <a:lnSpc>
                <a:spcPct val="80000"/>
              </a:lnSpc>
              <a:buFont typeface="Wingdings" pitchFamily="2" charset="2"/>
              <a:buChar char="ü"/>
            </a:pPr>
            <a:endParaRPr lang="ru-RU" sz="650" dirty="0" smtClean="0">
              <a:solidFill>
                <a:prstClr val="black"/>
              </a:solidFill>
              <a:latin typeface="Arial" panose="020B0604020202020204" pitchFamily="34" charset="0"/>
              <a:cs typeface="Arial" panose="020B0604020202020204" pitchFamily="34" charset="0"/>
            </a:endParaRPr>
          </a:p>
          <a:p>
            <a:pPr lvl="0" algn="just" fontAlgn="base">
              <a:lnSpc>
                <a:spcPct val="80000"/>
              </a:lnSpc>
              <a:spcBef>
                <a:spcPct val="0"/>
              </a:spcBef>
              <a:spcAft>
                <a:spcPct val="0"/>
              </a:spcAft>
              <a:buFont typeface="Wingdings" pitchFamily="2" charset="2"/>
              <a:buChar char="ü"/>
              <a:tabLst>
                <a:tab pos="539750" algn="l"/>
              </a:tabLst>
            </a:pPr>
            <a:r>
              <a:rPr lang="uk-UA" sz="650" dirty="0" smtClean="0">
                <a:latin typeface="Arial" panose="020B0604020202020204" pitchFamily="34" charset="0"/>
                <a:cs typeface="Arial" panose="020B0604020202020204" pitchFamily="34" charset="0"/>
              </a:rPr>
              <a:t> контроль за дотриманням суб’єктами господарювання вимог щодо розміщення тимчасових споруд на території м. Миколаєва</a:t>
            </a:r>
          </a:p>
          <a:p>
            <a:pPr lvl="0" algn="just" fontAlgn="base">
              <a:lnSpc>
                <a:spcPct val="80000"/>
              </a:lnSpc>
              <a:spcBef>
                <a:spcPct val="0"/>
              </a:spcBef>
              <a:spcAft>
                <a:spcPct val="0"/>
              </a:spcAft>
              <a:tabLst>
                <a:tab pos="539750" algn="l"/>
              </a:tabLst>
            </a:pPr>
            <a:endParaRPr lang="uk-UA" sz="650" dirty="0" smtClean="0">
              <a:latin typeface="Arial" panose="020B0604020202020204" pitchFamily="34" charset="0"/>
              <a:cs typeface="Arial" panose="020B0604020202020204" pitchFamily="34" charset="0"/>
            </a:endParaRPr>
          </a:p>
          <a:p>
            <a:pPr lvl="0" algn="just" fontAlgn="base">
              <a:lnSpc>
                <a:spcPct val="80000"/>
              </a:lnSpc>
              <a:spcBef>
                <a:spcPct val="0"/>
              </a:spcBef>
              <a:spcAft>
                <a:spcPct val="0"/>
              </a:spcAft>
              <a:buFont typeface="Wingdings" pitchFamily="2" charset="2"/>
              <a:buChar char="ü"/>
              <a:tabLst>
                <a:tab pos="539750" algn="l"/>
              </a:tabLst>
            </a:pPr>
            <a:r>
              <a:rPr lang="uk-UA" sz="650" spc="-10" dirty="0" smtClean="0">
                <a:solidFill>
                  <a:prstClr val="black"/>
                </a:solidFill>
                <a:latin typeface="Arial" panose="020B0604020202020204" pitchFamily="34" charset="0"/>
                <a:ea typeface="Times New Roman"/>
                <a:cs typeface="Arial" panose="020B0604020202020204" pitchFamily="34" charset="0"/>
              </a:rPr>
              <a:t>  </a:t>
            </a:r>
            <a:r>
              <a:rPr lang="uk-UA" sz="650" dirty="0" smtClean="0">
                <a:latin typeface="Arial" panose="020B0604020202020204" pitchFamily="34" charset="0"/>
                <a:cs typeface="Arial" panose="020B0604020202020204" pitchFamily="34" charset="0"/>
              </a:rPr>
              <a:t>недопущення несанкціонованої торгівлі та забезпечення утримання території М.Миколаєва у належному санітарному стані</a:t>
            </a:r>
          </a:p>
          <a:p>
            <a:pPr marL="78105" marR="31115"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R="31115" indent="77788"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 Якісне та своєчасне надання </a:t>
            </a:r>
            <a:r>
              <a:rPr lang="uk-UA" sz="650" dirty="0" err="1" smtClean="0">
                <a:latin typeface="Arial" panose="020B0604020202020204" pitchFamily="34" charset="0"/>
                <a:cs typeface="Arial" panose="020B0604020202020204" pitchFamily="34" charset="0"/>
              </a:rPr>
              <a:t>адмінпослуг</a:t>
            </a:r>
            <a:r>
              <a:rPr lang="uk-UA" sz="650" dirty="0" smtClean="0">
                <a:latin typeface="Arial" panose="020B0604020202020204" pitchFamily="34" charset="0"/>
                <a:cs typeface="Arial" panose="020B0604020202020204" pitchFamily="34" charset="0"/>
              </a:rPr>
              <a:t>, збільшення їх кількості</a:t>
            </a:r>
          </a:p>
          <a:p>
            <a:pPr marR="31115" indent="77788"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R="31115" indent="77788" algn="just">
              <a:lnSpc>
                <a:spcPct val="80000"/>
              </a:lnSpc>
              <a:buFont typeface="Wingdings" pitchFamily="2" charset="2"/>
              <a:buChar char="ü"/>
            </a:pPr>
            <a:r>
              <a:rPr lang="ru-RU" sz="650" dirty="0" err="1">
                <a:latin typeface="Arial" panose="020B0604020202020204" pitchFamily="34" charset="0"/>
                <a:cs typeface="Arial" panose="020B0604020202020204" pitchFamily="34" charset="0"/>
              </a:rPr>
              <a:t>розвиток</a:t>
            </a:r>
            <a:r>
              <a:rPr lang="ru-RU" sz="650" dirty="0">
                <a:latin typeface="Arial" panose="020B0604020202020204" pitchFamily="34" charset="0"/>
                <a:cs typeface="Arial" panose="020B0604020202020204" pitchFamily="34" charset="0"/>
              </a:rPr>
              <a:t> позитивного </a:t>
            </a:r>
            <a:r>
              <a:rPr lang="ru-RU" sz="650" dirty="0" err="1">
                <a:latin typeface="Arial" panose="020B0604020202020204" pitchFamily="34" charset="0"/>
                <a:cs typeface="Arial" panose="020B0604020202020204" pitchFamily="34" charset="0"/>
              </a:rPr>
              <a:t>туристичного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іміджу</a:t>
            </a:r>
            <a:r>
              <a:rPr lang="ru-RU" sz="650" dirty="0">
                <a:latin typeface="Arial" panose="020B0604020202020204" pitchFamily="34" charset="0"/>
                <a:cs typeface="Arial" panose="020B0604020202020204" pitchFamily="34" charset="0"/>
              </a:rPr>
              <a:t>  </a:t>
            </a:r>
            <a:r>
              <a:rPr lang="ru-RU" sz="650" dirty="0" smtClean="0">
                <a:latin typeface="Arial" panose="020B0604020202020204" pitchFamily="34" charset="0"/>
                <a:cs typeface="Arial" panose="020B0604020202020204" pitchFamily="34" charset="0"/>
              </a:rPr>
              <a:t>м.Миколаєва</a:t>
            </a:r>
          </a:p>
          <a:p>
            <a:pPr marR="31115" indent="77788" algn="just">
              <a:lnSpc>
                <a:spcPct val="80000"/>
              </a:lnSpc>
              <a:buFont typeface="Wingdings" pitchFamily="2" charset="2"/>
              <a:buChar char="ü"/>
            </a:pPr>
            <a:endParaRPr lang="ru-RU" sz="650" dirty="0" smtClean="0">
              <a:latin typeface="Arial" panose="020B0604020202020204" pitchFamily="34" charset="0"/>
              <a:cs typeface="Arial" panose="020B0604020202020204" pitchFamily="34" charset="0"/>
            </a:endParaRPr>
          </a:p>
          <a:p>
            <a:pPr marR="31115" indent="77788" algn="just">
              <a:lnSpc>
                <a:spcPct val="80000"/>
              </a:lnSpc>
              <a:buFont typeface="Wingdings" pitchFamily="2" charset="2"/>
              <a:buChar char="ü"/>
            </a:pPr>
            <a:r>
              <a:rPr lang="ru-RU" sz="650" dirty="0" err="1">
                <a:latin typeface="Arial" panose="020B0604020202020204" pitchFamily="34" charset="0"/>
                <a:cs typeface="Arial" panose="020B0604020202020204" pitchFamily="34" charset="0"/>
              </a:rPr>
              <a:t>розкриття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туристичного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потенціалу</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Миколаєва</a:t>
            </a:r>
            <a:r>
              <a:rPr lang="ru-RU" sz="650" dirty="0">
                <a:latin typeface="Arial" panose="020B0604020202020204" pitchFamily="34" charset="0"/>
                <a:cs typeface="Arial" panose="020B0604020202020204" pitchFamily="34" charset="0"/>
              </a:rPr>
              <a:t> для </a:t>
            </a:r>
            <a:r>
              <a:rPr lang="ru-RU" sz="650" dirty="0" err="1">
                <a:latin typeface="Arial" panose="020B0604020202020204" pitchFamily="34" charset="0"/>
                <a:cs typeface="Arial" panose="020B0604020202020204" pitchFamily="34" charset="0"/>
              </a:rPr>
              <a:t>іноземців</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промоція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Миколаєва</a:t>
            </a:r>
            <a:r>
              <a:rPr lang="ru-RU" sz="650" dirty="0">
                <a:latin typeface="Arial" panose="020B0604020202020204" pitchFamily="34" charset="0"/>
                <a:cs typeface="Arial" panose="020B0604020202020204" pitchFamily="34" charset="0"/>
              </a:rPr>
              <a:t> як </a:t>
            </a:r>
            <a:r>
              <a:rPr lang="ru-RU" sz="650" dirty="0" err="1">
                <a:latin typeface="Arial" panose="020B0604020202020204" pitchFamily="34" charset="0"/>
                <a:cs typeface="Arial" panose="020B0604020202020204" pitchFamily="34" charset="0"/>
              </a:rPr>
              <a:t>туристичної</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культурної</a:t>
            </a:r>
            <a:r>
              <a:rPr lang="ru-RU" sz="650" dirty="0">
                <a:latin typeface="Arial" panose="020B0604020202020204" pitchFamily="34" charset="0"/>
                <a:cs typeface="Arial" panose="020B0604020202020204" pitchFamily="34" charset="0"/>
              </a:rPr>
              <a:t> та </a:t>
            </a:r>
            <a:r>
              <a:rPr lang="ru-RU" sz="650" dirty="0" err="1" smtClean="0">
                <a:latin typeface="Arial" panose="020B0604020202020204" pitchFamily="34" charset="0"/>
                <a:cs typeface="Arial" panose="020B0604020202020204" pitchFamily="34" charset="0"/>
              </a:rPr>
              <a:t>бізнес-локації</a:t>
            </a:r>
            <a:endParaRPr lang="ru-RU" sz="650" dirty="0">
              <a:latin typeface="Arial" panose="020B0604020202020204" pitchFamily="34" charset="0"/>
              <a:cs typeface="Arial" panose="020B0604020202020204" pitchFamily="34" charset="0"/>
            </a:endParaRPr>
          </a:p>
        </p:txBody>
      </p:sp>
      <p:grpSp>
        <p:nvGrpSpPr>
          <p:cNvPr id="72" name="Группа 71"/>
          <p:cNvGrpSpPr/>
          <p:nvPr/>
        </p:nvGrpSpPr>
        <p:grpSpPr>
          <a:xfrm>
            <a:off x="-8953" y="37320"/>
            <a:ext cx="9172895" cy="919680"/>
            <a:chOff x="0" y="90352"/>
            <a:chExt cx="9172895" cy="919680"/>
          </a:xfrm>
        </p:grpSpPr>
        <p:sp>
          <p:nvSpPr>
            <p:cNvPr id="73" name="Прямоугольник 72"/>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74" name="Прямоугольник 73"/>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75" name="Прямоугольник 74"/>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76" name="Прямоугольник 75"/>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77" name="Прямоугольник 76"/>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78" name="TextBox 77"/>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 </a:t>
              </a:r>
              <a:endParaRPr lang="ru-RU" sz="800" b="1" dirty="0">
                <a:solidFill>
                  <a:schemeClr val="bg1"/>
                </a:solidFill>
                <a:latin typeface="Arial" panose="020B0604020202020204" pitchFamily="34" charset="0"/>
                <a:cs typeface="Arial" panose="020B0604020202020204" pitchFamily="34" charset="0"/>
              </a:endParaRPr>
            </a:p>
          </p:txBody>
        </p:sp>
        <p:sp>
          <p:nvSpPr>
            <p:cNvPr id="79" name="Прямоугольник 78"/>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54360" y="711409"/>
            <a:ext cx="2639553" cy="246221"/>
          </a:xfrm>
          <a:prstGeom prst="rect">
            <a:avLst/>
          </a:prstGeom>
          <a:noFill/>
        </p:spPr>
        <p:txBody>
          <a:bodyPr wrap="square" lIns="91440" tIns="45720" rIns="91440" bIns="45720">
            <a:spAutoFit/>
          </a:bodyPr>
          <a:lstStyle/>
          <a:p>
            <a:pPr lvl="0" algn="ctr" fontAlgn="base">
              <a:spcBef>
                <a:spcPct val="0"/>
              </a:spcBef>
              <a:spcAft>
                <a:spcPct val="0"/>
              </a:spcAft>
            </a:pPr>
            <a:r>
              <a:rPr lang="uk-UA" sz="1000" b="1" spc="-10" dirty="0" smtClean="0">
                <a:latin typeface="Arial" panose="020B0604020202020204" pitchFamily="34" charset="0"/>
                <a:ea typeface="Times New Roman" pitchFamily="18" charset="0"/>
                <a:cs typeface="Arial" panose="020B0604020202020204" pitchFamily="34" charset="0"/>
              </a:rPr>
              <a:t>РОЗВИТОК ІНФРАСТРУКТУРИ</a:t>
            </a:r>
            <a:endParaRPr lang="uk-UA" sz="1000" b="1" spc="-10" dirty="0">
              <a:latin typeface="Arial" panose="020B0604020202020204" pitchFamily="34" charset="0"/>
              <a:ea typeface="Times New Roman" pitchFamily="18" charset="0"/>
              <a:cs typeface="Arial" panose="020B0604020202020204" pitchFamily="34" charset="0"/>
            </a:endParaRPr>
          </a:p>
        </p:txBody>
      </p:sp>
      <p:sp>
        <p:nvSpPr>
          <p:cNvPr id="18" name="TextBox 17"/>
          <p:cNvSpPr txBox="1"/>
          <p:nvPr/>
        </p:nvSpPr>
        <p:spPr>
          <a:xfrm>
            <a:off x="7656681" y="914343"/>
            <a:ext cx="1040670" cy="400110"/>
          </a:xfrm>
          <a:prstGeom prst="rect">
            <a:avLst/>
          </a:prstGeom>
          <a:noFill/>
        </p:spPr>
        <p:txBody>
          <a:bodyPr wrap="none" rtlCol="0">
            <a:spAutoFit/>
          </a:bodyPr>
          <a:lstStyle/>
          <a:p>
            <a:pPr algn="ctr"/>
            <a:r>
              <a:rPr lang="uk-UA" sz="1000" b="1" dirty="0" smtClean="0">
                <a:latin typeface="Arial" panose="020B0604020202020204" pitchFamily="34" charset="0"/>
                <a:cs typeface="Arial" panose="020B0604020202020204" pitchFamily="34" charset="0"/>
              </a:rPr>
              <a:t>ОЧІКУВАНІ </a:t>
            </a:r>
          </a:p>
          <a:p>
            <a:pPr algn="ctr"/>
            <a:r>
              <a:rPr lang="uk-UA" sz="1000" b="1" dirty="0" smtClean="0">
                <a:latin typeface="Arial" panose="020B0604020202020204" pitchFamily="34" charset="0"/>
                <a:cs typeface="Arial" panose="020B0604020202020204" pitchFamily="34" charset="0"/>
              </a:rPr>
              <a:t>РЕЗУЛЬТАТИ</a:t>
            </a:r>
            <a:endParaRPr lang="uk-UA" sz="1000" b="1" dirty="0">
              <a:latin typeface="Arial" panose="020B0604020202020204" pitchFamily="34" charset="0"/>
              <a:cs typeface="Arial" panose="020B0604020202020204" pitchFamily="34" charset="0"/>
            </a:endParaRPr>
          </a:p>
        </p:txBody>
      </p:sp>
      <p:grpSp>
        <p:nvGrpSpPr>
          <p:cNvPr id="19" name="Группа 18"/>
          <p:cNvGrpSpPr/>
          <p:nvPr/>
        </p:nvGrpSpPr>
        <p:grpSpPr>
          <a:xfrm>
            <a:off x="210279" y="1875750"/>
            <a:ext cx="7186071" cy="858444"/>
            <a:chOff x="1202352" y="1355874"/>
            <a:chExt cx="7186071" cy="680733"/>
          </a:xfrm>
        </p:grpSpPr>
        <p:grpSp>
          <p:nvGrpSpPr>
            <p:cNvPr id="20" name="Группа 19"/>
            <p:cNvGrpSpPr/>
            <p:nvPr/>
          </p:nvGrpSpPr>
          <p:grpSpPr>
            <a:xfrm>
              <a:off x="1445993" y="1355874"/>
              <a:ext cx="6942430" cy="680733"/>
              <a:chOff x="1445993" y="1355874"/>
              <a:chExt cx="6942430" cy="680733"/>
            </a:xfrm>
          </p:grpSpPr>
          <p:sp>
            <p:nvSpPr>
              <p:cNvPr id="22" name="Прямоугольник 21"/>
              <p:cNvSpPr/>
              <p:nvPr/>
            </p:nvSpPr>
            <p:spPr>
              <a:xfrm>
                <a:off x="3543626" y="1355875"/>
                <a:ext cx="4844797" cy="68073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угольник 22"/>
              <p:cNvSpPr/>
              <p:nvPr/>
            </p:nvSpPr>
            <p:spPr>
              <a:xfrm>
                <a:off x="1445993" y="1414358"/>
                <a:ext cx="1938410" cy="551850"/>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Трапеция 23"/>
              <p:cNvSpPr/>
              <p:nvPr/>
            </p:nvSpPr>
            <p:spPr>
              <a:xfrm rot="16200000">
                <a:off x="3123649" y="1616628"/>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1" name="Блок-схема: задержка 20"/>
            <p:cNvSpPr/>
            <p:nvPr/>
          </p:nvSpPr>
          <p:spPr>
            <a:xfrm rot="10800000">
              <a:off x="1202352" y="1414356"/>
              <a:ext cx="247635" cy="551850"/>
            </a:xfrm>
            <a:prstGeom prst="flowChartDelay">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5" name="Группа 24"/>
          <p:cNvGrpSpPr/>
          <p:nvPr/>
        </p:nvGrpSpPr>
        <p:grpSpPr>
          <a:xfrm>
            <a:off x="206089" y="992502"/>
            <a:ext cx="7186070" cy="835947"/>
            <a:chOff x="1202353" y="1355874"/>
            <a:chExt cx="7186070" cy="680733"/>
          </a:xfrm>
        </p:grpSpPr>
        <p:grpSp>
          <p:nvGrpSpPr>
            <p:cNvPr id="26" name="Группа 25"/>
            <p:cNvGrpSpPr/>
            <p:nvPr/>
          </p:nvGrpSpPr>
          <p:grpSpPr>
            <a:xfrm>
              <a:off x="1445993" y="1355874"/>
              <a:ext cx="6942430" cy="680733"/>
              <a:chOff x="1445993" y="1355874"/>
              <a:chExt cx="6942430" cy="680733"/>
            </a:xfrm>
          </p:grpSpPr>
          <p:sp>
            <p:nvSpPr>
              <p:cNvPr id="28" name="Прямоугольник 27"/>
              <p:cNvSpPr/>
              <p:nvPr/>
            </p:nvSpPr>
            <p:spPr>
              <a:xfrm>
                <a:off x="3543626" y="1355875"/>
                <a:ext cx="4844797" cy="68073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Прямоугольник 28"/>
              <p:cNvSpPr/>
              <p:nvPr/>
            </p:nvSpPr>
            <p:spPr>
              <a:xfrm>
                <a:off x="1445993" y="1419809"/>
                <a:ext cx="1938410" cy="54604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Трапеция 29"/>
              <p:cNvSpPr/>
              <p:nvPr/>
            </p:nvSpPr>
            <p:spPr>
              <a:xfrm rot="16200000">
                <a:off x="3123649" y="1616628"/>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7" name="Блок-схема: задержка 26"/>
            <p:cNvSpPr/>
            <p:nvPr/>
          </p:nvSpPr>
          <p:spPr>
            <a:xfrm rot="10800000">
              <a:off x="1202353" y="1419809"/>
              <a:ext cx="247635" cy="546039"/>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3" name="Группа 32"/>
          <p:cNvGrpSpPr/>
          <p:nvPr/>
        </p:nvGrpSpPr>
        <p:grpSpPr>
          <a:xfrm>
            <a:off x="206088" y="2769490"/>
            <a:ext cx="7186069" cy="850492"/>
            <a:chOff x="1202354" y="1355874"/>
            <a:chExt cx="7186069" cy="680733"/>
          </a:xfrm>
        </p:grpSpPr>
        <p:grpSp>
          <p:nvGrpSpPr>
            <p:cNvPr id="34" name="Группа 33"/>
            <p:cNvGrpSpPr/>
            <p:nvPr/>
          </p:nvGrpSpPr>
          <p:grpSpPr>
            <a:xfrm>
              <a:off x="1445993" y="1355874"/>
              <a:ext cx="6942430" cy="680733"/>
              <a:chOff x="1445993" y="1355874"/>
              <a:chExt cx="6942430" cy="680733"/>
            </a:xfrm>
          </p:grpSpPr>
          <p:sp>
            <p:nvSpPr>
              <p:cNvPr id="36" name="Прямоугольник 35"/>
              <p:cNvSpPr/>
              <p:nvPr/>
            </p:nvSpPr>
            <p:spPr>
              <a:xfrm>
                <a:off x="3543626" y="1355875"/>
                <a:ext cx="4844797" cy="68073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Прямоугольник 36"/>
              <p:cNvSpPr/>
              <p:nvPr/>
            </p:nvSpPr>
            <p:spPr>
              <a:xfrm>
                <a:off x="1445993" y="1431863"/>
                <a:ext cx="1938410" cy="507684"/>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Трапеция 37"/>
              <p:cNvSpPr/>
              <p:nvPr/>
            </p:nvSpPr>
            <p:spPr>
              <a:xfrm rot="16200000">
                <a:off x="3123649" y="1616628"/>
                <a:ext cx="680733" cy="159225"/>
              </a:xfrm>
              <a:prstGeom prst="trapezoid">
                <a:avLst>
                  <a:gd name="adj" fmla="val 47964"/>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5" name="Блок-схема: задержка 34"/>
            <p:cNvSpPr/>
            <p:nvPr/>
          </p:nvSpPr>
          <p:spPr>
            <a:xfrm rot="10800000">
              <a:off x="1202354" y="1431862"/>
              <a:ext cx="247635" cy="507685"/>
            </a:xfrm>
            <a:prstGeom prst="flowChartDelay">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9" name="Группа 38"/>
          <p:cNvGrpSpPr/>
          <p:nvPr/>
        </p:nvGrpSpPr>
        <p:grpSpPr>
          <a:xfrm>
            <a:off x="206088" y="3645121"/>
            <a:ext cx="7186069" cy="793937"/>
            <a:chOff x="1202354" y="1355874"/>
            <a:chExt cx="7186069" cy="680733"/>
          </a:xfrm>
          <a:solidFill>
            <a:srgbClr val="375A84"/>
          </a:solidFill>
        </p:grpSpPr>
        <p:grpSp>
          <p:nvGrpSpPr>
            <p:cNvPr id="40" name="Группа 39"/>
            <p:cNvGrpSpPr/>
            <p:nvPr/>
          </p:nvGrpSpPr>
          <p:grpSpPr>
            <a:xfrm>
              <a:off x="1445993" y="1355874"/>
              <a:ext cx="6942430" cy="680733"/>
              <a:chOff x="1445993" y="1355874"/>
              <a:chExt cx="6942430" cy="680733"/>
            </a:xfrm>
            <a:grpFill/>
          </p:grpSpPr>
          <p:sp>
            <p:nvSpPr>
              <p:cNvPr id="42" name="Прямоугольник 41"/>
              <p:cNvSpPr/>
              <p:nvPr/>
            </p:nvSpPr>
            <p:spPr>
              <a:xfrm>
                <a:off x="3543626" y="1355875"/>
                <a:ext cx="4844797" cy="6807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Прямоугольник 42"/>
              <p:cNvSpPr/>
              <p:nvPr/>
            </p:nvSpPr>
            <p:spPr>
              <a:xfrm>
                <a:off x="1445993" y="1419691"/>
                <a:ext cx="1938410" cy="558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4" name="Трапеция 43"/>
              <p:cNvSpPr/>
              <p:nvPr/>
            </p:nvSpPr>
            <p:spPr>
              <a:xfrm rot="16200000">
                <a:off x="3123649" y="1616628"/>
                <a:ext cx="680733" cy="159225"/>
              </a:xfrm>
              <a:prstGeom prst="trapezoid">
                <a:avLst>
                  <a:gd name="adj" fmla="val 4796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1" name="Блок-схема: задержка 40"/>
            <p:cNvSpPr/>
            <p:nvPr/>
          </p:nvSpPr>
          <p:spPr>
            <a:xfrm rot="10800000">
              <a:off x="1202354" y="1419689"/>
              <a:ext cx="247635" cy="558347"/>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52" name="Прямоугольник 51"/>
          <p:cNvSpPr/>
          <p:nvPr/>
        </p:nvSpPr>
        <p:spPr>
          <a:xfrm>
            <a:off x="373033" y="1307560"/>
            <a:ext cx="1963999"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ЖИТЛОВЕ ГОСПОДАРСТВО</a:t>
            </a:r>
            <a:endParaRPr lang="ru-RU" sz="1000" b="1" dirty="0">
              <a:latin typeface="Arial" panose="020B0604020202020204" pitchFamily="34" charset="0"/>
              <a:cs typeface="Arial" panose="020B0604020202020204" pitchFamily="34" charset="0"/>
            </a:endParaRPr>
          </a:p>
        </p:txBody>
      </p:sp>
      <p:sp>
        <p:nvSpPr>
          <p:cNvPr id="15" name="Прямоугольник 14"/>
          <p:cNvSpPr/>
          <p:nvPr/>
        </p:nvSpPr>
        <p:spPr>
          <a:xfrm>
            <a:off x="261879" y="2189555"/>
            <a:ext cx="2101857" cy="230832"/>
          </a:xfrm>
          <a:prstGeom prst="rect">
            <a:avLst/>
          </a:prstGeom>
        </p:spPr>
        <p:txBody>
          <a:bodyPr wrap="none">
            <a:spAutoFit/>
          </a:bodyPr>
          <a:lstStyle/>
          <a:p>
            <a:pPr algn="r"/>
            <a:r>
              <a:rPr lang="uk-UA" sz="900" b="1" dirty="0" smtClean="0">
                <a:latin typeface="Arial" panose="020B0604020202020204" pitchFamily="34" charset="0"/>
                <a:cs typeface="Arial" panose="020B0604020202020204" pitchFamily="34" charset="0"/>
              </a:rPr>
              <a:t>КОМУНАЛЬНЕ ГОСПОДААРСТВО</a:t>
            </a:r>
            <a:endParaRPr lang="ru-RU" sz="900" b="1" dirty="0">
              <a:latin typeface="Arial" panose="020B0604020202020204" pitchFamily="34" charset="0"/>
              <a:cs typeface="Arial" panose="020B0604020202020204" pitchFamily="34" charset="0"/>
            </a:endParaRPr>
          </a:p>
        </p:txBody>
      </p:sp>
      <p:sp>
        <p:nvSpPr>
          <p:cNvPr id="16" name="Прямоугольник 15"/>
          <p:cNvSpPr/>
          <p:nvPr/>
        </p:nvSpPr>
        <p:spPr>
          <a:xfrm>
            <a:off x="737718" y="2985482"/>
            <a:ext cx="1234632" cy="369332"/>
          </a:xfrm>
          <a:prstGeom prst="rect">
            <a:avLst/>
          </a:prstGeom>
        </p:spPr>
        <p:txBody>
          <a:bodyPr wrap="none">
            <a:spAutoFit/>
          </a:bodyPr>
          <a:lstStyle/>
          <a:p>
            <a:pPr algn="r"/>
            <a:r>
              <a:rPr lang="uk-UA" sz="900" b="1" dirty="0" smtClean="0">
                <a:latin typeface="Arial" panose="020B0604020202020204" pitchFamily="34" charset="0"/>
                <a:cs typeface="Arial" panose="020B0604020202020204" pitchFamily="34" charset="0"/>
              </a:rPr>
              <a:t>ТРАНСПОРТНА </a:t>
            </a:r>
          </a:p>
          <a:p>
            <a:pPr algn="r"/>
            <a:r>
              <a:rPr lang="uk-UA" sz="900" b="1" dirty="0" smtClean="0">
                <a:latin typeface="Arial" panose="020B0604020202020204" pitchFamily="34" charset="0"/>
                <a:cs typeface="Arial" panose="020B0604020202020204" pitchFamily="34" charset="0"/>
              </a:rPr>
              <a:t>ІНФРАСТРУКТУРА</a:t>
            </a:r>
            <a:endParaRPr lang="ru-RU" sz="900" b="1" dirty="0">
              <a:latin typeface="Arial" panose="020B0604020202020204" pitchFamily="34" charset="0"/>
              <a:cs typeface="Arial" panose="020B0604020202020204" pitchFamily="34" charset="0"/>
            </a:endParaRPr>
          </a:p>
        </p:txBody>
      </p:sp>
      <p:sp>
        <p:nvSpPr>
          <p:cNvPr id="17" name="Прямоугольник 16"/>
          <p:cNvSpPr/>
          <p:nvPr/>
        </p:nvSpPr>
        <p:spPr>
          <a:xfrm>
            <a:off x="556719" y="3853144"/>
            <a:ext cx="1512167" cy="338554"/>
          </a:xfrm>
          <a:prstGeom prst="rect">
            <a:avLst/>
          </a:prstGeom>
        </p:spPr>
        <p:txBody>
          <a:bodyPr wrap="square">
            <a:spAutoFit/>
          </a:bodyPr>
          <a:lstStyle/>
          <a:p>
            <a:pPr algn="ctr"/>
            <a:r>
              <a:rPr lang="uk-UA" sz="800" b="1" dirty="0" smtClean="0">
                <a:latin typeface="Arial" panose="020B0604020202020204" pitchFamily="34" charset="0"/>
                <a:cs typeface="Arial" panose="020B0604020202020204" pitchFamily="34" charset="0"/>
              </a:rPr>
              <a:t>ЕНЕРГОЗБЕРЕЖЕННЯ ТА ЕНЕРГОЕФЕКТИВНІСТЬ</a:t>
            </a:r>
            <a:endParaRPr lang="ru-RU" sz="800" b="1" dirty="0">
              <a:latin typeface="Arial" panose="020B0604020202020204" pitchFamily="34" charset="0"/>
              <a:cs typeface="Arial" panose="020B0604020202020204" pitchFamily="34" charset="0"/>
            </a:endParaRPr>
          </a:p>
        </p:txBody>
      </p:sp>
      <p:sp>
        <p:nvSpPr>
          <p:cNvPr id="2" name="TextBox 1"/>
          <p:cNvSpPr txBox="1"/>
          <p:nvPr/>
        </p:nvSpPr>
        <p:spPr>
          <a:xfrm>
            <a:off x="2555777" y="992804"/>
            <a:ext cx="4836378" cy="846386"/>
          </a:xfrm>
          <a:prstGeom prst="rect">
            <a:avLst/>
          </a:prstGeom>
          <a:solidFill>
            <a:schemeClr val="bg1">
              <a:alpha val="32000"/>
            </a:schemeClr>
          </a:solidFill>
        </p:spPr>
        <p:txBody>
          <a:bodyPr wrap="square" rtlCol="0">
            <a:spAutoFit/>
          </a:bodyPr>
          <a:lstStyle/>
          <a:p>
            <a:pPr marL="285750" indent="-285750" algn="just">
              <a:buFont typeface="Arial" panose="020B0604020202020204" pitchFamily="34" charset="0"/>
              <a:buChar char="•"/>
            </a:pPr>
            <a:r>
              <a:rPr lang="ru-RU" sz="700" b="1" dirty="0" smtClean="0"/>
              <a:t>ЗАДОВОЛЕННЯ ПОТРЕБ НАСЕЛЕННЯ У НАДАННІ ЖИТЛОВИХ ПОСЛУГ НАЛЕЖНОЇ ЯКОСТІ; </a:t>
            </a:r>
          </a:p>
          <a:p>
            <a:pPr marL="285750" indent="-285750" algn="just">
              <a:buFont typeface="Arial" panose="020B0604020202020204" pitchFamily="34" charset="0"/>
              <a:buChar char="•"/>
            </a:pPr>
            <a:r>
              <a:rPr lang="ru-RU" sz="700" b="1" dirty="0" smtClean="0"/>
              <a:t>СТВОРЕННЯ УМОВ ДЛЯ ОНОВЛЕННЯ І УДОСКОНАЛЕННЯ ЛІФТОВОГО ГОСПОДАРСТВА, РОЗРОБЛЕННЯ МЕХАНІЗМУ ВЧАСНОГО ПРОВЕДЕННЯ РЕМОНТУ, ЗАМІНИ ТА МОДЕРНІЗАЦІЇ ЛІФТІВ, ВДОСКОНАЛЕННЯ  МЕХАНІЗМУ СТИМУЛЮВАННЯ СТВОРЕННЯ ОСББ ТА ОРГАНІВ САМООРГАНІЗАЦІЇ; </a:t>
            </a:r>
          </a:p>
          <a:p>
            <a:pPr marL="285750" indent="-285750" algn="just">
              <a:buFont typeface="Arial" panose="020B0604020202020204" pitchFamily="34" charset="0"/>
              <a:buChar char="•"/>
            </a:pPr>
            <a:r>
              <a:rPr lang="ru-RU" sz="700" b="1" dirty="0" smtClean="0"/>
              <a:t>СПРИЯТИ РОЗВИТКУ КОНКУРЕНТНОГО СЕРЕДОВИЩА НА РИНКУ ЖКГ; </a:t>
            </a:r>
          </a:p>
          <a:p>
            <a:pPr marL="285750" indent="-285750" algn="just">
              <a:buFont typeface="Arial" panose="020B0604020202020204" pitchFamily="34" charset="0"/>
              <a:buChar char="•"/>
            </a:pPr>
            <a:r>
              <a:rPr lang="ru-RU" sz="700" b="1" dirty="0" smtClean="0"/>
              <a:t>ЗАЛУЧЕННЯ В МІСЬКЕ ГОСПОДАРСТВО ІНВЕСТИЦІЙНИХ НАДХОДЖЕНЬ, ЗОКРЕМА НА ЗАСАДАХ ПУБЛІЧНО-ПРИВАТНОГО ПАРТНЕРСТВА.</a:t>
            </a:r>
            <a:endParaRPr lang="ru-RU" sz="700" b="1" dirty="0"/>
          </a:p>
        </p:txBody>
      </p:sp>
      <p:sp>
        <p:nvSpPr>
          <p:cNvPr id="3" name="TextBox 2"/>
          <p:cNvSpPr txBox="1"/>
          <p:nvPr/>
        </p:nvSpPr>
        <p:spPr>
          <a:xfrm>
            <a:off x="2555777" y="1942014"/>
            <a:ext cx="4836378" cy="630942"/>
          </a:xfrm>
          <a:prstGeom prst="rect">
            <a:avLst/>
          </a:prstGeom>
          <a:solidFill>
            <a:schemeClr val="bg1">
              <a:alpha val="32000"/>
            </a:schemeClr>
          </a:solidFill>
        </p:spPr>
        <p:txBody>
          <a:bodyPr wrap="square" rtlCol="0">
            <a:spAutoFit/>
          </a:bodyPr>
          <a:lstStyle/>
          <a:p>
            <a:pPr algn="just"/>
            <a:r>
              <a:rPr lang="ru-RU" sz="700" b="1" dirty="0" smtClean="0">
                <a:latin typeface="Arial" panose="020B0604020202020204" pitchFamily="34" charset="0"/>
                <a:cs typeface="Arial" panose="020B0604020202020204" pitchFamily="34" charset="0"/>
              </a:rPr>
              <a:t>ЗАБЕЗПЕЧЕННЯ СТАЛОГО ФУНКЦІОНУВАННЯ ВОДОПРОВІДНО-КАНАЛІЗАЦІЙНОГО ТА ТЕПЛОВОГО ГОСПОДАРСТВА МІСТА, БЕЗПЕРЕБІЙНОГО ТА ЯКІСНОГО НАДАННЯ КОМУНАЛЬНИХ ПОСЛУГ ГРОМАДЯНАМ ТА УСТАНОВАМ, РОЗВИТОК МІСЬКОЇ  ТРАНСПОРТНОЇ ІНФРАСТРУКТУРИ, БУДІВНИЦТВО ТА РОЗВИТОК ІНЖЕНЕРНОЇ ІНФРАСТРУКТУРИ, ЗАБЕЗПЕЧЕННЯ ПРАВА ГРОМАДЯН НА ОТРИМАННЯ РИТУАЛЬНИХ ПОСЛУГ</a:t>
            </a:r>
            <a:r>
              <a:rPr lang="ru-RU" sz="700" b="1" dirty="0">
                <a:latin typeface="Arial" panose="020B0604020202020204" pitchFamily="34" charset="0"/>
                <a:cs typeface="Arial" panose="020B0604020202020204" pitchFamily="34" charset="0"/>
              </a:rPr>
              <a:t>.</a:t>
            </a:r>
            <a:endParaRPr lang="uk-UA" sz="700" b="1" dirty="0">
              <a:latin typeface="Arial" panose="020B0604020202020204" pitchFamily="34" charset="0"/>
              <a:cs typeface="Arial" panose="020B0604020202020204" pitchFamily="34" charset="0"/>
            </a:endParaRPr>
          </a:p>
        </p:txBody>
      </p:sp>
      <p:sp>
        <p:nvSpPr>
          <p:cNvPr id="4" name="TextBox 3"/>
          <p:cNvSpPr txBox="1"/>
          <p:nvPr/>
        </p:nvSpPr>
        <p:spPr>
          <a:xfrm>
            <a:off x="2547360" y="2857500"/>
            <a:ext cx="4844796" cy="646331"/>
          </a:xfrm>
          <a:prstGeom prst="rect">
            <a:avLst/>
          </a:prstGeom>
          <a:solidFill>
            <a:schemeClr val="bg1">
              <a:alpha val="55000"/>
            </a:schemeClr>
          </a:solidFill>
        </p:spPr>
        <p:txBody>
          <a:bodyPr wrap="square" rtlCol="0">
            <a:spAutoFit/>
          </a:bodyPr>
          <a:lstStyle/>
          <a:p>
            <a:pPr algn="ctr"/>
            <a:endParaRPr lang="ru-RU" sz="900" dirty="0" smtClean="0">
              <a:latin typeface="Arial" panose="020B0604020202020204" pitchFamily="34" charset="0"/>
              <a:cs typeface="Arial" panose="020B0604020202020204" pitchFamily="34" charset="0"/>
            </a:endParaRPr>
          </a:p>
          <a:p>
            <a:pPr algn="ctr"/>
            <a:r>
              <a:rPr lang="ru-RU" sz="900" dirty="0" smtClean="0">
                <a:latin typeface="Arial" panose="020B0604020202020204" pitchFamily="34" charset="0"/>
                <a:cs typeface="Arial" panose="020B0604020202020204" pitchFamily="34" charset="0"/>
              </a:rPr>
              <a:t>МАКСИМАЛЬНЕ ЗАБЕЗПЕЧЕННЯ ПОТРЕБ НАСЕЛЕННЯ МЕШКАНЦІВ МІСТА В ЯКІСНОМУ ПЕРЕВЕЗЕННІ ПАСАЖИРІВ УСІМА ВИДАМИ ТРАНСПОРТУ</a:t>
            </a:r>
          </a:p>
          <a:p>
            <a:pPr algn="ctr"/>
            <a:endParaRPr lang="uk-UA" sz="900" dirty="0">
              <a:latin typeface="Arial" panose="020B0604020202020204" pitchFamily="34" charset="0"/>
              <a:cs typeface="Arial" panose="020B0604020202020204" pitchFamily="34" charset="0"/>
            </a:endParaRPr>
          </a:p>
        </p:txBody>
      </p:sp>
      <p:sp>
        <p:nvSpPr>
          <p:cNvPr id="53" name="TextBox 52"/>
          <p:cNvSpPr txBox="1"/>
          <p:nvPr/>
        </p:nvSpPr>
        <p:spPr>
          <a:xfrm>
            <a:off x="2555776" y="3681455"/>
            <a:ext cx="4837757" cy="738664"/>
          </a:xfrm>
          <a:prstGeom prst="rect">
            <a:avLst/>
          </a:prstGeom>
          <a:solidFill>
            <a:schemeClr val="bg1">
              <a:alpha val="42000"/>
            </a:schemeClr>
          </a:solidFill>
        </p:spPr>
        <p:txBody>
          <a:bodyPr wrap="square" rtlCol="0">
            <a:spAutoFit/>
          </a:bodyPr>
          <a:lstStyle/>
          <a:p>
            <a:pPr marL="285750" indent="-103188" algn="just">
              <a:buFont typeface="Arial" panose="020B0604020202020204" pitchFamily="34" charset="0"/>
              <a:buChar char="•"/>
            </a:pPr>
            <a:r>
              <a:rPr lang="ru-RU" sz="700" dirty="0" smtClean="0">
                <a:latin typeface="Arial" panose="020B0604020202020204" pitchFamily="34" charset="0"/>
                <a:cs typeface="Arial" panose="020B0604020202020204" pitchFamily="34" charset="0"/>
              </a:rPr>
              <a:t>ПІДВИЩЕННЯ РІВНЯ ЕНЕРГОЗБЕРЕЖЕННЯ ТА ЕНЕРГОЕФЕКТИВНОСТІ В ЗАКЛАДАХ І УСТАНОВАХ КОМУНАЛЬНОЇ ВЛАСНОСТІ СОЦІАЛЬНОГО СПРЯМУВАННЯ ТА ЖИТЛОВИХ БУДИНКАХ;</a:t>
            </a:r>
          </a:p>
          <a:p>
            <a:pPr marL="285750" indent="-103188" algn="just">
              <a:buFont typeface="Arial" panose="020B0604020202020204" pitchFamily="34" charset="0"/>
              <a:buChar char="•"/>
            </a:pPr>
            <a:r>
              <a:rPr lang="ru-RU" sz="700" dirty="0" smtClean="0">
                <a:latin typeface="Arial" panose="020B0604020202020204" pitchFamily="34" charset="0"/>
                <a:cs typeface="Arial" panose="020B0604020202020204" pitchFamily="34" charset="0"/>
              </a:rPr>
              <a:t>СКОРОЧЕННЯ ВИКОРИСТАННЯ ПАЛИВНО-ЕНЕРГЕТИЧНИХ РЕСУРСІВ В ЖИТЛОВО-КОМУНАЛЬНОМУ ГОСПОДАРСТВІ НЕ МЕНШЕ, ЯК НА 25% ПОРІВНЯНО З БАЗОВИМ РІВНЕМ;</a:t>
            </a:r>
          </a:p>
          <a:p>
            <a:pPr marL="285750" indent="-103188" algn="just">
              <a:buFont typeface="Arial" panose="020B0604020202020204" pitchFamily="34" charset="0"/>
              <a:buChar char="•"/>
            </a:pPr>
            <a:r>
              <a:rPr lang="ru-RU" sz="700" dirty="0" smtClean="0">
                <a:latin typeface="Arial" panose="020B0604020202020204" pitchFamily="34" charset="0"/>
                <a:cs typeface="Arial" panose="020B0604020202020204" pitchFamily="34" charset="0"/>
              </a:rPr>
              <a:t>ВІДНОСНЕ СКОРОЧЕННЯ БЮДЖЕТНИХ ВИДАТКІВ НА ВИКОРИСТАННЯ ПАЛИВНО-ЕНЕРГЕТИЧНИХ РЕСУРСІВ В БЮДЖЕТНИХ УСТАНОВАХ.</a:t>
            </a:r>
            <a:endParaRPr lang="ru-RU" sz="700" dirty="0">
              <a:latin typeface="Arial" panose="020B0604020202020204" pitchFamily="34" charset="0"/>
              <a:cs typeface="Arial" panose="020B0604020202020204" pitchFamily="34" charset="0"/>
            </a:endParaRPr>
          </a:p>
        </p:txBody>
      </p:sp>
      <p:sp>
        <p:nvSpPr>
          <p:cNvPr id="54" name="TextBox 53"/>
          <p:cNvSpPr txBox="1"/>
          <p:nvPr/>
        </p:nvSpPr>
        <p:spPr>
          <a:xfrm>
            <a:off x="6732240" y="710757"/>
            <a:ext cx="548548" cy="246221"/>
          </a:xfrm>
          <a:prstGeom prst="rect">
            <a:avLst/>
          </a:prstGeom>
          <a:noFill/>
        </p:spPr>
        <p:txBody>
          <a:bodyPr wrap="none" rtlCol="0">
            <a:spAutoFit/>
          </a:bodyPr>
          <a:lstStyle/>
          <a:p>
            <a:r>
              <a:rPr lang="uk-UA" sz="1000" b="1" dirty="0" smtClean="0">
                <a:latin typeface="Arial" panose="020B0604020202020204" pitchFamily="34" charset="0"/>
                <a:cs typeface="Arial" panose="020B0604020202020204" pitchFamily="34" charset="0"/>
              </a:rPr>
              <a:t>МЕТА</a:t>
            </a:r>
            <a:endParaRPr lang="uk-UA" sz="1000" b="1" dirty="0">
              <a:latin typeface="Arial" panose="020B0604020202020204" pitchFamily="34" charset="0"/>
              <a:cs typeface="Arial" panose="020B0604020202020204" pitchFamily="34" charset="0"/>
            </a:endParaRPr>
          </a:p>
        </p:txBody>
      </p:sp>
      <p:sp>
        <p:nvSpPr>
          <p:cNvPr id="45" name="Прямоугольник 44"/>
          <p:cNvSpPr/>
          <p:nvPr/>
        </p:nvSpPr>
        <p:spPr>
          <a:xfrm>
            <a:off x="7452320" y="1385913"/>
            <a:ext cx="1512168" cy="2733056"/>
          </a:xfrm>
          <a:prstGeom prst="rect">
            <a:avLst/>
          </a:prstGeom>
          <a:solidFill>
            <a:schemeClr val="bg1">
              <a:lumMod val="95000"/>
            </a:schemeClr>
          </a:solidFill>
        </p:spPr>
        <p:txBody>
          <a:bodyPr wrap="square">
            <a:spAutoFit/>
          </a:bodyPr>
          <a:lstStyle/>
          <a:p>
            <a:pPr marL="78105" marR="31115" algn="just">
              <a:lnSpc>
                <a:spcPct val="80000"/>
              </a:lnSpc>
              <a:buFont typeface="Wingdings" pitchFamily="2" charset="2"/>
              <a:buChar char="ü"/>
            </a:pPr>
            <a:r>
              <a:rPr lang="uk-UA" sz="650" dirty="0">
                <a:latin typeface="Arial" panose="020B0604020202020204" pitchFamily="34" charset="0"/>
                <a:cs typeface="Arial" panose="020B0604020202020204" pitchFamily="34" charset="0"/>
              </a:rPr>
              <a:t>п</a:t>
            </a:r>
            <a:r>
              <a:rPr lang="uk-UA" sz="650" dirty="0" smtClean="0">
                <a:latin typeface="Arial" panose="020B0604020202020204" pitchFamily="34" charset="0"/>
                <a:cs typeface="Arial" panose="020B0604020202020204" pitchFamily="34" charset="0"/>
              </a:rPr>
              <a:t>оліпшення житлових умов мешканців </a:t>
            </a:r>
          </a:p>
          <a:p>
            <a:pPr marL="78105" marR="31115" algn="just">
              <a:lnSpc>
                <a:spcPct val="80000"/>
              </a:lnSpc>
              <a:buFont typeface="Wingdings" pitchFamily="2" charset="2"/>
              <a:buChar char="ü"/>
            </a:pPr>
            <a:endParaRPr lang="uk-UA" sz="650" dirty="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 збереження житлового фонду</a:t>
            </a:r>
          </a:p>
          <a:p>
            <a:pPr marL="78105" marR="31115"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сприяння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створенню</a:t>
            </a:r>
            <a:r>
              <a:rPr lang="ru-RU" sz="650" dirty="0">
                <a:latin typeface="Arial" panose="020B0604020202020204" pitchFamily="34" charset="0"/>
                <a:cs typeface="Arial" panose="020B0604020202020204" pitchFamily="34" charset="0"/>
              </a:rPr>
              <a:t> конкурентного </a:t>
            </a:r>
            <a:r>
              <a:rPr lang="ru-RU" sz="650" dirty="0" err="1">
                <a:latin typeface="Arial" panose="020B0604020202020204" pitchFamily="34" charset="0"/>
                <a:cs typeface="Arial" panose="020B0604020202020204" pitchFamily="34" charset="0"/>
              </a:rPr>
              <a:t>середовища</a:t>
            </a:r>
            <a:r>
              <a:rPr lang="ru-RU" sz="650" dirty="0">
                <a:latin typeface="Arial" panose="020B0604020202020204" pitchFamily="34" charset="0"/>
                <a:cs typeface="Arial" panose="020B0604020202020204" pitchFamily="34" charset="0"/>
              </a:rPr>
              <a:t> на ринку </a:t>
            </a:r>
            <a:r>
              <a:rPr lang="ru-RU" sz="650" dirty="0" err="1">
                <a:latin typeface="Arial" panose="020B0604020202020204" pitchFamily="34" charset="0"/>
                <a:cs typeface="Arial" panose="020B0604020202020204" pitchFamily="34" charset="0"/>
              </a:rPr>
              <a:t>житлово-комунальних</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послуг</a:t>
            </a:r>
            <a:endParaRPr lang="ru-RU" sz="650" dirty="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endParaRPr lang="uk-UA" sz="650" dirty="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виховання</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ефективного</a:t>
            </a:r>
            <a:r>
              <a:rPr lang="ru-RU" sz="650" dirty="0">
                <a:latin typeface="Arial" panose="020B0604020202020204" pitchFamily="34" charset="0"/>
                <a:cs typeface="Arial" panose="020B0604020202020204" pitchFamily="34" charset="0"/>
              </a:rPr>
              <a:t> </a:t>
            </a:r>
            <a:r>
              <a:rPr lang="ru-RU" sz="650" dirty="0" err="1">
                <a:latin typeface="Arial" panose="020B0604020202020204" pitchFamily="34" charset="0"/>
                <a:cs typeface="Arial" panose="020B0604020202020204" pitchFamily="34" charset="0"/>
              </a:rPr>
              <a:t>власника</a:t>
            </a:r>
            <a:r>
              <a:rPr lang="ru-RU" sz="650" dirty="0">
                <a:latin typeface="Arial" panose="020B0604020202020204" pitchFamily="34" charset="0"/>
                <a:cs typeface="Arial" panose="020B0604020202020204" pitchFamily="34" charset="0"/>
              </a:rPr>
              <a:t> </a:t>
            </a:r>
            <a:r>
              <a:rPr lang="ru-RU" sz="650" dirty="0" err="1" smtClean="0">
                <a:latin typeface="Arial" panose="020B0604020202020204" pitchFamily="34" charset="0"/>
                <a:cs typeface="Arial" panose="020B0604020202020204" pitchFamily="34" charset="0"/>
              </a:rPr>
              <a:t>житла</a:t>
            </a:r>
            <a:endParaRPr lang="ru-RU"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endParaRPr lang="ru-RU"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 збереження магістральних інженерних мереж та комунікацій</a:t>
            </a:r>
          </a:p>
          <a:p>
            <a:pPr marL="78105" marR="31115"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spc="-10" dirty="0" smtClean="0">
                <a:solidFill>
                  <a:prstClr val="black"/>
                </a:solidFill>
                <a:latin typeface="Arial" panose="020B0604020202020204" pitchFamily="34" charset="0"/>
                <a:ea typeface="Times New Roman"/>
                <a:cs typeface="Arial" panose="020B0604020202020204" pitchFamily="34" charset="0"/>
              </a:rPr>
              <a:t> </a:t>
            </a:r>
            <a:r>
              <a:rPr lang="uk-UA" sz="650" dirty="0" smtClean="0">
                <a:latin typeface="Arial" panose="020B0604020202020204" pitchFamily="34" charset="0"/>
                <a:cs typeface="Arial" panose="020B0604020202020204" pitchFamily="34" charset="0"/>
              </a:rPr>
              <a:t>забезпечення місць для поховання померлих </a:t>
            </a:r>
          </a:p>
          <a:p>
            <a:pPr marL="78105" marR="31115"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smtClean="0">
                <a:latin typeface="Arial" panose="020B0604020202020204" pitchFamily="34" charset="0"/>
                <a:cs typeface="Arial" panose="020B0604020202020204" pitchFamily="34" charset="0"/>
              </a:rPr>
              <a:t>забезпечення безперебійної роботи міського пасажирського транспорту</a:t>
            </a:r>
          </a:p>
          <a:p>
            <a:pPr marL="78105" marR="31115" algn="just">
              <a:lnSpc>
                <a:spcPct val="80000"/>
              </a:lnSpc>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spc="-10" dirty="0" smtClean="0">
                <a:solidFill>
                  <a:prstClr val="black"/>
                </a:solidFill>
                <a:latin typeface="Arial" panose="020B0604020202020204" pitchFamily="34" charset="0"/>
                <a:ea typeface="Times New Roman"/>
                <a:cs typeface="Arial" panose="020B0604020202020204" pitchFamily="34" charset="0"/>
              </a:rPr>
              <a:t>  </a:t>
            </a:r>
            <a:r>
              <a:rPr lang="uk-UA" sz="650" dirty="0" smtClean="0">
                <a:latin typeface="Arial" panose="020B0604020202020204" pitchFamily="34" charset="0"/>
                <a:cs typeface="Arial" panose="020B0604020202020204" pitchFamily="34" charset="0"/>
              </a:rPr>
              <a:t>поліпшення якості послуг, культури обслуговування населення</a:t>
            </a:r>
          </a:p>
          <a:p>
            <a:pPr marL="78105" marR="31115" algn="just">
              <a:lnSpc>
                <a:spcPct val="80000"/>
              </a:lnSpc>
              <a:buFont typeface="Wingdings" pitchFamily="2" charset="2"/>
              <a:buChar char="ü"/>
            </a:pPr>
            <a:endParaRPr lang="uk-UA" sz="65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50" dirty="0">
                <a:latin typeface="Arial" panose="020B0604020202020204" pitchFamily="34" charset="0"/>
                <a:cs typeface="Arial" panose="020B0604020202020204" pitchFamily="34" charset="0"/>
              </a:rPr>
              <a:t> </a:t>
            </a:r>
            <a:r>
              <a:rPr lang="uk-UA" sz="650" dirty="0" smtClean="0">
                <a:latin typeface="Arial" panose="020B0604020202020204" pitchFamily="34" charset="0"/>
                <a:cs typeface="Arial" panose="020B0604020202020204" pitchFamily="34" charset="0"/>
              </a:rPr>
              <a:t>впровадження енергозбереження та енергоефективності </a:t>
            </a:r>
          </a:p>
          <a:p>
            <a:pPr marL="78105" marR="31115" algn="just">
              <a:lnSpc>
                <a:spcPct val="80000"/>
              </a:lnSpc>
              <a:buFont typeface="Wingdings" pitchFamily="2" charset="2"/>
              <a:buChar char="ü"/>
            </a:pPr>
            <a:endParaRPr lang="uk-UA" sz="650" dirty="0">
              <a:latin typeface="Arial" panose="020B0604020202020204" pitchFamily="34" charset="0"/>
              <a:cs typeface="Arial" panose="020B0604020202020204" pitchFamily="34" charset="0"/>
            </a:endParaRPr>
          </a:p>
        </p:txBody>
      </p:sp>
      <p:grpSp>
        <p:nvGrpSpPr>
          <p:cNvPr id="46" name="Группа 45"/>
          <p:cNvGrpSpPr/>
          <p:nvPr/>
        </p:nvGrpSpPr>
        <p:grpSpPr>
          <a:xfrm>
            <a:off x="0" y="135527"/>
            <a:ext cx="9172895" cy="919680"/>
            <a:chOff x="0" y="90352"/>
            <a:chExt cx="9172895" cy="919680"/>
          </a:xfrm>
        </p:grpSpPr>
        <p:sp>
          <p:nvSpPr>
            <p:cNvPr id="47" name="Прямоугольник 46"/>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48" name="Прямоугольник 47"/>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49" name="Прямоугольник 48"/>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0" name="Прямоугольник 49"/>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1" name="Прямоугольник 50"/>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55" name="TextBox 54"/>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56" name="Прямоугольник 55"/>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31247" y="671712"/>
            <a:ext cx="4680520" cy="261610"/>
          </a:xfrm>
          <a:prstGeom prst="rect">
            <a:avLst/>
          </a:prstGeom>
          <a:noFill/>
        </p:spPr>
        <p:txBody>
          <a:bodyPr wrap="square" lIns="91440" tIns="45720" rIns="91440" bIns="45720">
            <a:spAutoFit/>
          </a:bodyPr>
          <a:lstStyle/>
          <a:p>
            <a:pPr lvl="0" algn="ctr" fontAlgn="base">
              <a:spcBef>
                <a:spcPct val="0"/>
              </a:spcBef>
              <a:spcAft>
                <a:spcPct val="0"/>
              </a:spcAft>
            </a:pPr>
            <a:r>
              <a:rPr lang="uk-UA" sz="1100" b="1" spc="-10" dirty="0" smtClean="0">
                <a:latin typeface="Arial" panose="020B0604020202020204" pitchFamily="34" charset="0"/>
                <a:ea typeface="Times New Roman" pitchFamily="18" charset="0"/>
                <a:cs typeface="Arial" panose="020B0604020202020204" pitchFamily="34" charset="0"/>
              </a:rPr>
              <a:t>ПІДВИЩЕННЯ СОЦІАЛЬНИХ СТАНДАРТІВ ТА ЯКОСТІ ЖИТТЯ</a:t>
            </a:r>
            <a:endParaRPr lang="uk-UA" sz="1100" b="1" spc="-10" dirty="0">
              <a:latin typeface="Arial" panose="020B0604020202020204" pitchFamily="34" charset="0"/>
              <a:ea typeface="Times New Roman" pitchFamily="18" charset="0"/>
              <a:cs typeface="Arial" panose="020B0604020202020204" pitchFamily="34" charset="0"/>
            </a:endParaRPr>
          </a:p>
        </p:txBody>
      </p:sp>
      <p:sp>
        <p:nvSpPr>
          <p:cNvPr id="20" name="TextBox 19"/>
          <p:cNvSpPr txBox="1"/>
          <p:nvPr/>
        </p:nvSpPr>
        <p:spPr>
          <a:xfrm>
            <a:off x="7543692" y="611688"/>
            <a:ext cx="1075936" cy="400110"/>
          </a:xfrm>
          <a:prstGeom prst="rect">
            <a:avLst/>
          </a:prstGeom>
          <a:noFill/>
        </p:spPr>
        <p:txBody>
          <a:bodyPr wrap="none" rtlCol="0">
            <a:spAutoFit/>
          </a:bodyPr>
          <a:lstStyle/>
          <a:p>
            <a:pPr algn="ctr"/>
            <a:r>
              <a:rPr lang="uk-UA" sz="1000" b="1" dirty="0" smtClean="0">
                <a:latin typeface="Arial" panose="020B0604020202020204" pitchFamily="34" charset="0"/>
                <a:cs typeface="Arial" panose="020B0604020202020204" pitchFamily="34" charset="0"/>
              </a:rPr>
              <a:t>ОЧІКУВАНІ</a:t>
            </a:r>
          </a:p>
          <a:p>
            <a:pPr algn="ctr"/>
            <a:r>
              <a:rPr lang="uk-UA" sz="1000" b="1" dirty="0" smtClean="0">
                <a:latin typeface="Arial" panose="020B0604020202020204" pitchFamily="34" charset="0"/>
                <a:cs typeface="Arial" panose="020B0604020202020204" pitchFamily="34" charset="0"/>
              </a:rPr>
              <a:t> РЕЗУЛЬТАТИ</a:t>
            </a:r>
            <a:endParaRPr lang="uk-UA" sz="1000" b="1" dirty="0">
              <a:latin typeface="Arial" panose="020B0604020202020204" pitchFamily="34" charset="0"/>
              <a:cs typeface="Arial" panose="020B0604020202020204" pitchFamily="34" charset="0"/>
            </a:endParaRPr>
          </a:p>
        </p:txBody>
      </p:sp>
      <p:grpSp>
        <p:nvGrpSpPr>
          <p:cNvPr id="22" name="Группа 21"/>
          <p:cNvGrpSpPr/>
          <p:nvPr/>
        </p:nvGrpSpPr>
        <p:grpSpPr>
          <a:xfrm>
            <a:off x="429472" y="1631376"/>
            <a:ext cx="6675616" cy="510772"/>
            <a:chOff x="1445993" y="1354999"/>
            <a:chExt cx="6675616" cy="682346"/>
          </a:xfrm>
        </p:grpSpPr>
        <p:sp>
          <p:nvSpPr>
            <p:cNvPr id="24" name="Прямоугольник 23"/>
            <p:cNvSpPr/>
            <p:nvPr/>
          </p:nvSpPr>
          <p:spPr>
            <a:xfrm>
              <a:off x="3276812" y="1356614"/>
              <a:ext cx="4844797" cy="68073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Прямоугольник 24"/>
            <p:cNvSpPr/>
            <p:nvPr/>
          </p:nvSpPr>
          <p:spPr>
            <a:xfrm>
              <a:off x="1445993" y="1456336"/>
              <a:ext cx="1683098" cy="483211"/>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Трапеция 25"/>
            <p:cNvSpPr/>
            <p:nvPr/>
          </p:nvSpPr>
          <p:spPr>
            <a:xfrm rot="16200000">
              <a:off x="2866205" y="1615753"/>
              <a:ext cx="680733" cy="15922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3" name="Блок-схема: задержка 22"/>
          <p:cNvSpPr/>
          <p:nvPr/>
        </p:nvSpPr>
        <p:spPr>
          <a:xfrm rot="10800000">
            <a:off x="185835" y="1707229"/>
            <a:ext cx="247635" cy="361712"/>
          </a:xfrm>
          <a:prstGeom prst="flowChartDelay">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8" name="Группа 27"/>
          <p:cNvGrpSpPr/>
          <p:nvPr/>
        </p:nvGrpSpPr>
        <p:grpSpPr>
          <a:xfrm>
            <a:off x="420552" y="1050523"/>
            <a:ext cx="6679310" cy="519590"/>
            <a:chOff x="1432391" y="1344179"/>
            <a:chExt cx="6706198" cy="694126"/>
          </a:xfrm>
        </p:grpSpPr>
        <p:sp>
          <p:nvSpPr>
            <p:cNvPr id="30" name="Прямоугольник 29"/>
            <p:cNvSpPr/>
            <p:nvPr/>
          </p:nvSpPr>
          <p:spPr>
            <a:xfrm>
              <a:off x="3293792" y="1344179"/>
              <a:ext cx="4844797" cy="680730"/>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Прямоугольник 30"/>
            <p:cNvSpPr/>
            <p:nvPr/>
          </p:nvSpPr>
          <p:spPr>
            <a:xfrm>
              <a:off x="1432391" y="1456335"/>
              <a:ext cx="1699595" cy="483211"/>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Трапеция 31"/>
            <p:cNvSpPr/>
            <p:nvPr/>
          </p:nvSpPr>
          <p:spPr>
            <a:xfrm rot="16200000">
              <a:off x="2874154" y="1615405"/>
              <a:ext cx="680733" cy="165068"/>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9" name="Блок-схема: задержка 28"/>
          <p:cNvSpPr/>
          <p:nvPr/>
        </p:nvSpPr>
        <p:spPr>
          <a:xfrm rot="10800000">
            <a:off x="179512" y="1134780"/>
            <a:ext cx="247635" cy="361712"/>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347426" y="4026609"/>
            <a:ext cx="1531188"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РОЗВИТОК ТУРИЗМУ</a:t>
            </a:r>
            <a:endParaRPr lang="ru-RU" sz="1000" b="1" dirty="0">
              <a:latin typeface="Arial" panose="020B0604020202020204" pitchFamily="34" charset="0"/>
              <a:cs typeface="Arial" panose="020B0604020202020204" pitchFamily="34" charset="0"/>
            </a:endParaRPr>
          </a:p>
        </p:txBody>
      </p:sp>
      <p:grpSp>
        <p:nvGrpSpPr>
          <p:cNvPr id="37" name="Группа 36"/>
          <p:cNvGrpSpPr/>
          <p:nvPr/>
        </p:nvGrpSpPr>
        <p:grpSpPr>
          <a:xfrm>
            <a:off x="420551" y="2200257"/>
            <a:ext cx="6685578" cy="509565"/>
            <a:chOff x="1445993" y="1355874"/>
            <a:chExt cx="6685578" cy="680733"/>
          </a:xfrm>
        </p:grpSpPr>
        <p:sp>
          <p:nvSpPr>
            <p:cNvPr id="39" name="Прямоугольник 38"/>
            <p:cNvSpPr/>
            <p:nvPr/>
          </p:nvSpPr>
          <p:spPr>
            <a:xfrm>
              <a:off x="3286774" y="1355875"/>
              <a:ext cx="4844797" cy="680732"/>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0" name="Прямоугольник 39"/>
            <p:cNvSpPr/>
            <p:nvPr/>
          </p:nvSpPr>
          <p:spPr>
            <a:xfrm>
              <a:off x="1445993" y="1456336"/>
              <a:ext cx="1692019" cy="48321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Трапеция 40"/>
            <p:cNvSpPr/>
            <p:nvPr/>
          </p:nvSpPr>
          <p:spPr>
            <a:xfrm rot="16200000">
              <a:off x="2876053" y="1616628"/>
              <a:ext cx="680733" cy="159225"/>
            </a:xfrm>
            <a:prstGeom prst="trapezoid">
              <a:avLst>
                <a:gd name="adj" fmla="val 47964"/>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8" name="Блок-схема: задержка 37"/>
          <p:cNvSpPr/>
          <p:nvPr/>
        </p:nvSpPr>
        <p:spPr>
          <a:xfrm rot="10800000">
            <a:off x="176914" y="2275455"/>
            <a:ext cx="247635" cy="361712"/>
          </a:xfrm>
          <a:prstGeom prst="flowChartDelay">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3" name="Группа 42"/>
          <p:cNvGrpSpPr/>
          <p:nvPr/>
        </p:nvGrpSpPr>
        <p:grpSpPr>
          <a:xfrm>
            <a:off x="421321" y="2773566"/>
            <a:ext cx="6683767" cy="509565"/>
            <a:chOff x="1437842" y="1355875"/>
            <a:chExt cx="6683767" cy="680733"/>
          </a:xfrm>
          <a:solidFill>
            <a:srgbClr val="375A84"/>
          </a:solidFill>
        </p:grpSpPr>
        <p:sp>
          <p:nvSpPr>
            <p:cNvPr id="45" name="Прямоугольник 44"/>
            <p:cNvSpPr/>
            <p:nvPr/>
          </p:nvSpPr>
          <p:spPr>
            <a:xfrm>
              <a:off x="3276812" y="1355875"/>
              <a:ext cx="4844797" cy="6807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Прямоугольник 45"/>
            <p:cNvSpPr/>
            <p:nvPr/>
          </p:nvSpPr>
          <p:spPr>
            <a:xfrm>
              <a:off x="1437842" y="1456062"/>
              <a:ext cx="1699739" cy="483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Трапеция 46"/>
            <p:cNvSpPr/>
            <p:nvPr/>
          </p:nvSpPr>
          <p:spPr>
            <a:xfrm rot="16200000">
              <a:off x="2876827" y="1616629"/>
              <a:ext cx="680733" cy="159225"/>
            </a:xfrm>
            <a:prstGeom prst="trapezoid">
              <a:avLst>
                <a:gd name="adj" fmla="val 4796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4" name="Блок-схема: задержка 43"/>
          <p:cNvSpPr/>
          <p:nvPr/>
        </p:nvSpPr>
        <p:spPr>
          <a:xfrm rot="10800000">
            <a:off x="176914" y="2848558"/>
            <a:ext cx="247635" cy="361712"/>
          </a:xfrm>
          <a:prstGeom prst="flowChartDelay">
            <a:avLst/>
          </a:prstGeom>
          <a:solidFill>
            <a:srgbClr val="375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9" name="Группа 48"/>
          <p:cNvGrpSpPr/>
          <p:nvPr/>
        </p:nvGrpSpPr>
        <p:grpSpPr>
          <a:xfrm>
            <a:off x="420551" y="3359662"/>
            <a:ext cx="6684988" cy="509812"/>
            <a:chOff x="1445993" y="1355545"/>
            <a:chExt cx="6684988" cy="681063"/>
          </a:xfrm>
          <a:solidFill>
            <a:srgbClr val="9BBB59"/>
          </a:solidFill>
        </p:grpSpPr>
        <p:sp>
          <p:nvSpPr>
            <p:cNvPr id="51" name="Прямоугольник 50"/>
            <p:cNvSpPr/>
            <p:nvPr/>
          </p:nvSpPr>
          <p:spPr>
            <a:xfrm>
              <a:off x="3286184" y="1355545"/>
              <a:ext cx="4844797" cy="6807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Прямоугольник 51"/>
            <p:cNvSpPr/>
            <p:nvPr/>
          </p:nvSpPr>
          <p:spPr>
            <a:xfrm>
              <a:off x="1445993" y="1456336"/>
              <a:ext cx="1692019" cy="483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Трапеция 52"/>
            <p:cNvSpPr/>
            <p:nvPr/>
          </p:nvSpPr>
          <p:spPr>
            <a:xfrm rot="16200000">
              <a:off x="2866205" y="1616629"/>
              <a:ext cx="680733" cy="159225"/>
            </a:xfrm>
            <a:prstGeom prst="trapezoid">
              <a:avLst>
                <a:gd name="adj" fmla="val 47964"/>
              </a:avLst>
            </a:prstGeom>
            <a:solidFill>
              <a:srgbClr val="6C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50" name="Блок-схема: задержка 49"/>
          <p:cNvSpPr/>
          <p:nvPr/>
        </p:nvSpPr>
        <p:spPr>
          <a:xfrm rot="10800000">
            <a:off x="176914" y="3435106"/>
            <a:ext cx="247635" cy="361712"/>
          </a:xfrm>
          <a:prstGeom prst="flowChartDelay">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55" name="Группа 54"/>
          <p:cNvGrpSpPr/>
          <p:nvPr/>
        </p:nvGrpSpPr>
        <p:grpSpPr>
          <a:xfrm>
            <a:off x="420552" y="3912902"/>
            <a:ext cx="6679310" cy="509565"/>
            <a:chOff x="1445993" y="1355874"/>
            <a:chExt cx="6679310" cy="680733"/>
          </a:xfrm>
        </p:grpSpPr>
        <p:sp>
          <p:nvSpPr>
            <p:cNvPr id="57" name="Прямоугольник 56"/>
            <p:cNvSpPr/>
            <p:nvPr/>
          </p:nvSpPr>
          <p:spPr>
            <a:xfrm>
              <a:off x="3280506" y="1355874"/>
              <a:ext cx="4844797" cy="680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8" name="Прямоугольник 57"/>
            <p:cNvSpPr/>
            <p:nvPr/>
          </p:nvSpPr>
          <p:spPr>
            <a:xfrm>
              <a:off x="1445993" y="1456336"/>
              <a:ext cx="1692018" cy="4832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9" name="Трапеция 58"/>
            <p:cNvSpPr/>
            <p:nvPr/>
          </p:nvSpPr>
          <p:spPr>
            <a:xfrm rot="16200000">
              <a:off x="2871882" y="1616628"/>
              <a:ext cx="680733" cy="159225"/>
            </a:xfrm>
            <a:prstGeom prst="trapezoid">
              <a:avLst>
                <a:gd name="adj" fmla="val 47964"/>
              </a:avLst>
            </a:prstGeom>
            <a:solidFill>
              <a:srgbClr val="594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56" name="Блок-схема: задержка 55"/>
          <p:cNvSpPr/>
          <p:nvPr/>
        </p:nvSpPr>
        <p:spPr>
          <a:xfrm rot="10800000">
            <a:off x="176915" y="3988100"/>
            <a:ext cx="247635" cy="361712"/>
          </a:xfrm>
          <a:prstGeom prst="flowChartDelay">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216796" y="1177869"/>
            <a:ext cx="2037651" cy="415498"/>
          </a:xfrm>
          <a:prstGeom prst="rect">
            <a:avLst/>
          </a:prstGeom>
        </p:spPr>
        <p:txBody>
          <a:bodyPr wrap="square">
            <a:spAutoFit/>
          </a:bodyPr>
          <a:lstStyle/>
          <a:p>
            <a:pPr algn="ctr"/>
            <a:r>
              <a:rPr lang="uk-UA" sz="700" b="1" dirty="0" smtClean="0">
                <a:latin typeface="Arial" panose="020B0604020202020204" pitchFamily="34" charset="0"/>
                <a:cs typeface="Arial" panose="020B0604020202020204" pitchFamily="34" charset="0"/>
              </a:rPr>
              <a:t>ДОХОДИ НАСЕЛЕННЯ, РИНОК ПРАЦІ </a:t>
            </a:r>
          </a:p>
          <a:p>
            <a:pPr algn="ctr"/>
            <a:r>
              <a:rPr lang="uk-UA" sz="700" b="1" dirty="0" smtClean="0">
                <a:latin typeface="Arial" panose="020B0604020202020204" pitchFamily="34" charset="0"/>
                <a:cs typeface="Arial" panose="020B0604020202020204" pitchFamily="34" charset="0"/>
              </a:rPr>
              <a:t>ТА СОЦІАЛЬНЕ ЗАБЕЗПЕЧЕННЯ</a:t>
            </a:r>
            <a:endParaRPr lang="ru-RU" sz="700" b="1" dirty="0" smtClean="0">
              <a:latin typeface="Arial" panose="020B0604020202020204" pitchFamily="34" charset="0"/>
              <a:cs typeface="Arial" panose="020B0604020202020204" pitchFamily="34" charset="0"/>
            </a:endParaRPr>
          </a:p>
          <a:p>
            <a:pPr algn="ctr"/>
            <a:endParaRPr lang="ru-RU" sz="700" b="1" dirty="0">
              <a:latin typeface="Arial" panose="020B0604020202020204" pitchFamily="34" charset="0"/>
              <a:cs typeface="Arial" panose="020B0604020202020204" pitchFamily="34" charset="0"/>
            </a:endParaRPr>
          </a:p>
        </p:txBody>
      </p:sp>
      <p:sp>
        <p:nvSpPr>
          <p:cNvPr id="15" name="Прямоугольник 14"/>
          <p:cNvSpPr/>
          <p:nvPr/>
        </p:nvSpPr>
        <p:spPr>
          <a:xfrm>
            <a:off x="431268" y="1759039"/>
            <a:ext cx="1282723" cy="215444"/>
          </a:xfrm>
          <a:prstGeom prst="rect">
            <a:avLst/>
          </a:prstGeom>
        </p:spPr>
        <p:txBody>
          <a:bodyPr wrap="none">
            <a:spAutoFit/>
          </a:bodyPr>
          <a:lstStyle/>
          <a:p>
            <a:pPr algn="r"/>
            <a:r>
              <a:rPr lang="uk-UA" sz="800" b="1" dirty="0" smtClean="0">
                <a:latin typeface="Arial" panose="020B0604020202020204" pitchFamily="34" charset="0"/>
                <a:cs typeface="Arial" panose="020B0604020202020204" pitchFamily="34" charset="0"/>
              </a:rPr>
              <a:t>ОХОРОНА ЗДОРОВ</a:t>
            </a:r>
            <a:r>
              <a:rPr lang="en-US" sz="800" b="1" dirty="0" smtClean="0">
                <a:latin typeface="Arial" panose="020B0604020202020204" pitchFamily="34" charset="0"/>
                <a:cs typeface="Arial" panose="020B0604020202020204" pitchFamily="34" charset="0"/>
              </a:rPr>
              <a:t>’</a:t>
            </a:r>
            <a:r>
              <a:rPr lang="ru-RU" sz="800" b="1" dirty="0" smtClean="0">
                <a:latin typeface="Arial" panose="020B0604020202020204" pitchFamily="34" charset="0"/>
                <a:cs typeface="Arial" panose="020B0604020202020204" pitchFamily="34" charset="0"/>
              </a:rPr>
              <a:t>Я</a:t>
            </a:r>
            <a:endParaRPr lang="ru-RU" sz="800" b="1" dirty="0">
              <a:latin typeface="Arial" panose="020B0604020202020204" pitchFamily="34" charset="0"/>
              <a:cs typeface="Arial" panose="020B0604020202020204" pitchFamily="34" charset="0"/>
            </a:endParaRPr>
          </a:p>
        </p:txBody>
      </p:sp>
      <p:sp>
        <p:nvSpPr>
          <p:cNvPr id="16" name="Прямоугольник 15"/>
          <p:cNvSpPr/>
          <p:nvPr/>
        </p:nvSpPr>
        <p:spPr>
          <a:xfrm>
            <a:off x="837295" y="2333900"/>
            <a:ext cx="676787"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ОСВІТА</a:t>
            </a:r>
            <a:endParaRPr lang="ru-RU" sz="1000" b="1" dirty="0">
              <a:latin typeface="Arial" panose="020B0604020202020204" pitchFamily="34" charset="0"/>
              <a:cs typeface="Arial" panose="020B0604020202020204" pitchFamily="34" charset="0"/>
            </a:endParaRPr>
          </a:p>
        </p:txBody>
      </p:sp>
      <p:sp>
        <p:nvSpPr>
          <p:cNvPr id="17" name="Прямоугольник 16"/>
          <p:cNvSpPr/>
          <p:nvPr/>
        </p:nvSpPr>
        <p:spPr>
          <a:xfrm>
            <a:off x="874075" y="2896207"/>
            <a:ext cx="862736"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КУЛЬТУРА</a:t>
            </a:r>
            <a:endParaRPr lang="ru-RU" sz="1000" b="1" dirty="0">
              <a:latin typeface="Arial" panose="020B0604020202020204" pitchFamily="34" charset="0"/>
              <a:cs typeface="Arial" panose="020B0604020202020204" pitchFamily="34" charset="0"/>
            </a:endParaRPr>
          </a:p>
        </p:txBody>
      </p:sp>
      <p:sp>
        <p:nvSpPr>
          <p:cNvPr id="18" name="Прямоугольник 17"/>
          <p:cNvSpPr/>
          <p:nvPr/>
        </p:nvSpPr>
        <p:spPr>
          <a:xfrm>
            <a:off x="374594" y="3506968"/>
            <a:ext cx="1737976" cy="215444"/>
          </a:xfrm>
          <a:prstGeom prst="rect">
            <a:avLst/>
          </a:prstGeom>
        </p:spPr>
        <p:txBody>
          <a:bodyPr wrap="none">
            <a:spAutoFit/>
          </a:bodyPr>
          <a:lstStyle/>
          <a:p>
            <a:pPr algn="r"/>
            <a:r>
              <a:rPr lang="uk-UA" sz="800" b="1" dirty="0" smtClean="0">
                <a:latin typeface="Arial" panose="020B0604020202020204" pitchFamily="34" charset="0"/>
                <a:cs typeface="Arial" panose="020B0604020202020204" pitchFamily="34" charset="0"/>
              </a:rPr>
              <a:t>ПІДТРИМКА ДІТЕЙ ТА МОЛОДІ</a:t>
            </a:r>
            <a:endParaRPr lang="ru-RU" sz="800" b="1" dirty="0">
              <a:latin typeface="Arial" panose="020B0604020202020204" pitchFamily="34" charset="0"/>
              <a:cs typeface="Arial" panose="020B0604020202020204" pitchFamily="34" charset="0"/>
            </a:endParaRPr>
          </a:p>
        </p:txBody>
      </p:sp>
      <p:sp>
        <p:nvSpPr>
          <p:cNvPr id="19" name="Прямоугольник 18"/>
          <p:cNvSpPr/>
          <p:nvPr/>
        </p:nvSpPr>
        <p:spPr>
          <a:xfrm>
            <a:off x="221590" y="4056684"/>
            <a:ext cx="1782860" cy="215444"/>
          </a:xfrm>
          <a:prstGeom prst="rect">
            <a:avLst/>
          </a:prstGeom>
        </p:spPr>
        <p:txBody>
          <a:bodyPr wrap="none">
            <a:spAutoFit/>
          </a:bodyPr>
          <a:lstStyle/>
          <a:p>
            <a:pPr algn="r"/>
            <a:r>
              <a:rPr lang="uk-UA" sz="800" b="1" dirty="0" smtClean="0">
                <a:latin typeface="Arial" panose="020B0604020202020204" pitchFamily="34" charset="0"/>
                <a:cs typeface="Arial" panose="020B0604020202020204" pitchFamily="34" charset="0"/>
              </a:rPr>
              <a:t>ФІЗИЧНА КУЛЬТУРА ТА СПОРТ</a:t>
            </a:r>
            <a:endParaRPr lang="ru-RU" sz="800" b="1" dirty="0">
              <a:latin typeface="Arial" panose="020B0604020202020204" pitchFamily="34" charset="0"/>
              <a:cs typeface="Arial" panose="020B0604020202020204" pitchFamily="34" charset="0"/>
            </a:endParaRPr>
          </a:p>
        </p:txBody>
      </p:sp>
      <p:sp>
        <p:nvSpPr>
          <p:cNvPr id="71" name="TextBox 70"/>
          <p:cNvSpPr txBox="1"/>
          <p:nvPr/>
        </p:nvSpPr>
        <p:spPr>
          <a:xfrm>
            <a:off x="6504463" y="757041"/>
            <a:ext cx="548548" cy="246221"/>
          </a:xfrm>
          <a:prstGeom prst="rect">
            <a:avLst/>
          </a:prstGeom>
          <a:noFill/>
        </p:spPr>
        <p:txBody>
          <a:bodyPr wrap="none" rtlCol="0">
            <a:spAutoFit/>
          </a:bodyPr>
          <a:lstStyle/>
          <a:p>
            <a:r>
              <a:rPr lang="uk-UA" sz="1000" b="1" dirty="0" smtClean="0">
                <a:latin typeface="Arial" panose="020B0604020202020204" pitchFamily="34" charset="0"/>
                <a:cs typeface="Arial" panose="020B0604020202020204" pitchFamily="34" charset="0"/>
              </a:rPr>
              <a:t>МЕТА</a:t>
            </a:r>
            <a:endParaRPr lang="uk-UA" sz="1000" b="1" dirty="0">
              <a:latin typeface="Arial" panose="020B0604020202020204" pitchFamily="34" charset="0"/>
              <a:cs typeface="Arial" panose="020B0604020202020204" pitchFamily="34" charset="0"/>
            </a:endParaRPr>
          </a:p>
        </p:txBody>
      </p:sp>
      <p:sp>
        <p:nvSpPr>
          <p:cNvPr id="2" name="TextBox 1"/>
          <p:cNvSpPr txBox="1"/>
          <p:nvPr/>
        </p:nvSpPr>
        <p:spPr>
          <a:xfrm>
            <a:off x="2260290" y="1107583"/>
            <a:ext cx="4844797" cy="415498"/>
          </a:xfrm>
          <a:prstGeom prst="rect">
            <a:avLst/>
          </a:prstGeom>
          <a:noFill/>
        </p:spPr>
        <p:txBody>
          <a:bodyPr wrap="square" rtlCol="0">
            <a:spAutoFit/>
          </a:bodyPr>
          <a:lstStyle/>
          <a:p>
            <a:pPr algn="just"/>
            <a:r>
              <a:rPr lang="uk-UA" sz="700" b="1" dirty="0" smtClean="0">
                <a:latin typeface="Arial" panose="020B0604020202020204" pitchFamily="34" charset="0"/>
                <a:cs typeface="Arial" panose="020B0604020202020204" pitchFamily="34" charset="0"/>
              </a:rPr>
              <a:t>СПРИЯННЯ ЗАБЕЗПЕЧЕННЮ ГІДНОГО РІВНЯ МАТЕРІАЛЬНОГО ДОБРОБУТУ І УМОВ ЖИТТЯ ГРОМАДЯН ШЛЯХОМ ДОТРИМАННЯ ДЕРЖАВНИХ СОЦІАЛЬНИХ СТАНДАРТІВ І ГАРАНТІЙ; СПРИЯННЯ  ЗРОСТАННЮ ДОХОДІВ ГРОМАДЯН, ШЛЯХОМ ЗМЕНШЕННЯ  ЗАБОРГОВАНОСТІ ІЗ ВИПЛАТИ ЗАРОБІТНОЇ ПЛАТИ</a:t>
            </a:r>
            <a:endParaRPr lang="uk-UA" sz="700" b="1" dirty="0">
              <a:latin typeface="Arial" panose="020B0604020202020204" pitchFamily="34" charset="0"/>
              <a:cs typeface="Arial" panose="020B0604020202020204" pitchFamily="34" charset="0"/>
            </a:endParaRPr>
          </a:p>
        </p:txBody>
      </p:sp>
      <p:sp>
        <p:nvSpPr>
          <p:cNvPr id="3" name="TextBox 2"/>
          <p:cNvSpPr txBox="1"/>
          <p:nvPr/>
        </p:nvSpPr>
        <p:spPr>
          <a:xfrm>
            <a:off x="2287833" y="1712872"/>
            <a:ext cx="4799084" cy="307777"/>
          </a:xfrm>
          <a:prstGeom prst="rect">
            <a:avLst/>
          </a:prstGeom>
          <a:noFill/>
        </p:spPr>
        <p:txBody>
          <a:bodyPr wrap="square" rtlCol="0">
            <a:spAutoFit/>
          </a:bodyPr>
          <a:lstStyle/>
          <a:p>
            <a:pPr algn="just"/>
            <a:r>
              <a:rPr lang="ru-RU" sz="700" b="1" dirty="0" smtClean="0">
                <a:latin typeface="Arial" panose="020B0604020202020204" pitchFamily="34" charset="0"/>
                <a:cs typeface="Arial" panose="020B0604020202020204" pitchFamily="34" charset="0"/>
              </a:rPr>
              <a:t>ПОЛІПШЕННЯ ЗДОРОВ'Я НАСЕЛЕННЯ ШЛЯХОМ СТВОРЕННЯ УМОВ ДЛЯ ЗАБЕЗПЕЧЕННЯ ДОСТУПНОЇ КВАЛІФІКОВАНОЇ МЕДИЧНОЇ ДОПОМОГИ, ПРОФІЛАКТИКИ ТА РАННЬОГО ВИЯВЛЕННЯ ЗАХВОРЮВАНЬ</a:t>
            </a:r>
            <a:endParaRPr lang="uk-UA" sz="700" b="1" dirty="0">
              <a:latin typeface="Arial" panose="020B0604020202020204" pitchFamily="34" charset="0"/>
              <a:cs typeface="Arial" panose="020B0604020202020204" pitchFamily="34" charset="0"/>
            </a:endParaRPr>
          </a:p>
        </p:txBody>
      </p:sp>
      <p:sp>
        <p:nvSpPr>
          <p:cNvPr id="4" name="TextBox 3"/>
          <p:cNvSpPr txBox="1"/>
          <p:nvPr/>
        </p:nvSpPr>
        <p:spPr>
          <a:xfrm>
            <a:off x="2288909" y="2207119"/>
            <a:ext cx="4868695" cy="523220"/>
          </a:xfrm>
          <a:prstGeom prst="rect">
            <a:avLst/>
          </a:prstGeom>
          <a:solidFill>
            <a:schemeClr val="bg1">
              <a:alpha val="47000"/>
            </a:schemeClr>
          </a:solidFill>
        </p:spPr>
        <p:txBody>
          <a:bodyPr wrap="square" rtlCol="0">
            <a:spAutoFit/>
          </a:bodyPr>
          <a:lstStyle/>
          <a:p>
            <a:pPr algn="just"/>
            <a:r>
              <a:rPr lang="uk-UA" sz="700" dirty="0" smtClean="0">
                <a:latin typeface="Arial" panose="020B0604020202020204" pitchFamily="34" charset="0"/>
                <a:cs typeface="Arial" panose="020B0604020202020204" pitchFamily="34" charset="0"/>
              </a:rPr>
              <a:t>ФОРМУВАННЯ ЯКІСНОЇ ТА ДОСТУПНОЇ ОСВІТНЬОЇ СИСТЕМИ, ПІДВИЩЕННЯ РІВНЯ ОХОПЛЕННЯ ДІТЕЙ ОСВІТОЮ, СПРИЯННЯ РОЗВИТКУ ІНТЕЛЕКТУАЛЬНИХ ТА ТВОРЧИХ ЗДІБНОСТЕЙ УЧНІВСЬКОЇ МОЛОДІ, ЗБЕРЕЖЕННЯ ЗДОРОВ’Я ДІТЕЙ, СОЦІАЛЬНА ПІДТРИМКА СІМЕЙ, СТВОРЕННЯ СПРИЯТЛИВИХ УМОВ НАВЧАННЯ, ПОЛІПШЕННЯ САНІТАРНИХ УМОВ ТА ЯКОСТІ ОСВІТНІХ ПОСЛУГ.</a:t>
            </a:r>
            <a:endParaRPr lang="uk-UA" sz="700" dirty="0">
              <a:latin typeface="Arial" panose="020B0604020202020204" pitchFamily="34" charset="0"/>
              <a:cs typeface="Arial" panose="020B0604020202020204" pitchFamily="34" charset="0"/>
            </a:endParaRPr>
          </a:p>
        </p:txBody>
      </p:sp>
      <p:sp>
        <p:nvSpPr>
          <p:cNvPr id="72" name="TextBox 71"/>
          <p:cNvSpPr txBox="1"/>
          <p:nvPr/>
        </p:nvSpPr>
        <p:spPr>
          <a:xfrm>
            <a:off x="2288909" y="2811065"/>
            <a:ext cx="4821977" cy="461665"/>
          </a:xfrm>
          <a:prstGeom prst="rect">
            <a:avLst/>
          </a:prstGeom>
          <a:solidFill>
            <a:schemeClr val="bg1">
              <a:alpha val="30000"/>
            </a:schemeClr>
          </a:solidFill>
        </p:spPr>
        <p:txBody>
          <a:bodyPr wrap="square" rtlCol="0">
            <a:spAutoFit/>
          </a:bodyPr>
          <a:lstStyle/>
          <a:p>
            <a:pPr algn="just"/>
            <a:r>
              <a:rPr lang="ru-RU" sz="800" b="1" dirty="0" smtClean="0">
                <a:latin typeface="Arial" panose="020B0604020202020204" pitchFamily="34" charset="0"/>
                <a:cs typeface="Arial" panose="020B0604020202020204" pitchFamily="34" charset="0"/>
              </a:rPr>
              <a:t>ЗАБЕЗПЕЧЕННЯ УМОВ ДЛЯ РОЗВИТКУ КУЛЬТУРИ ТА МИСТЕЦТВА, ЗБЕРЕЖЕННЯ ТА ОХОРОНА ІСТОРИЧНОГО СЕРЕДОВИЩА МІСТА, ЩО СПРИЯТИМЕ ГАРМОНІЙНОМУ РОЗВИТКУ МЕШКАНЦІВ МІСТА</a:t>
            </a:r>
            <a:endParaRPr lang="uk-UA" sz="800" b="1" dirty="0">
              <a:latin typeface="Arial" panose="020B0604020202020204" pitchFamily="34" charset="0"/>
              <a:cs typeface="Arial" panose="020B0604020202020204" pitchFamily="34" charset="0"/>
            </a:endParaRPr>
          </a:p>
        </p:txBody>
      </p:sp>
      <p:sp>
        <p:nvSpPr>
          <p:cNvPr id="73" name="TextBox 72"/>
          <p:cNvSpPr txBox="1"/>
          <p:nvPr/>
        </p:nvSpPr>
        <p:spPr>
          <a:xfrm>
            <a:off x="2260742" y="3376135"/>
            <a:ext cx="4673497" cy="461665"/>
          </a:xfrm>
          <a:prstGeom prst="rect">
            <a:avLst/>
          </a:prstGeom>
          <a:noFill/>
        </p:spPr>
        <p:txBody>
          <a:bodyPr wrap="square" rtlCol="0">
            <a:spAutoFit/>
          </a:bodyPr>
          <a:lstStyle/>
          <a:p>
            <a:pPr algn="just"/>
            <a:r>
              <a:rPr lang="uk-UA" sz="600" b="1" dirty="0" smtClean="0">
                <a:latin typeface="Arial" panose="020B0604020202020204" pitchFamily="34" charset="0"/>
                <a:cs typeface="Arial" panose="020B0604020202020204" pitchFamily="34" charset="0"/>
              </a:rPr>
              <a:t>СТВОРЕННЯ УМОВ ДЛЯ РОЗВИТКУ МОЛОДІ У МІСТІ, ПІДТРИМКИ АКТИВНОСТІ МОЛОДІ, ФОРМУВАННЯ ТА РЕАЛІЗАЦІЯ В МІСТІ ПОЛІТИКИ, СПРЯМОВАНОЇ НА КОМПЛЕКСНЕ ЗАБЕЗПЕЧЕННЯ ПРАВ ТА ІНТЕРЕСІВ ДІТЕЙ,  СТВОРЕННЯ СПРИЯТЛИВИХ УМОВ ДЛЯ ЗМІЦНЕННЯ ФІЗИЧНОГО ТА ПСИХІЧНОГО ЗДОРОВ’Я ДІТЕЙ ШЛЯХОМ НАЛЕЖНОЇ ОРГАНІЗАЦІЇ ВІДПОЧИНКУ</a:t>
            </a:r>
            <a:endParaRPr lang="uk-UA" sz="600" b="1" dirty="0">
              <a:latin typeface="Arial" panose="020B0604020202020204" pitchFamily="34" charset="0"/>
              <a:cs typeface="Arial" panose="020B0604020202020204" pitchFamily="34" charset="0"/>
            </a:endParaRPr>
          </a:p>
        </p:txBody>
      </p:sp>
      <p:sp>
        <p:nvSpPr>
          <p:cNvPr id="74" name="TextBox 73"/>
          <p:cNvSpPr txBox="1"/>
          <p:nvPr/>
        </p:nvSpPr>
        <p:spPr>
          <a:xfrm>
            <a:off x="2250754" y="3962993"/>
            <a:ext cx="4849108" cy="415498"/>
          </a:xfrm>
          <a:prstGeom prst="rect">
            <a:avLst/>
          </a:prstGeom>
          <a:solidFill>
            <a:schemeClr val="bg1">
              <a:alpha val="32000"/>
            </a:schemeClr>
          </a:solidFill>
        </p:spPr>
        <p:txBody>
          <a:bodyPr wrap="square" rtlCol="0">
            <a:spAutoFit/>
          </a:bodyPr>
          <a:lstStyle/>
          <a:p>
            <a:pPr algn="just"/>
            <a:r>
              <a:rPr lang="uk-UA" sz="700" b="1" dirty="0" smtClean="0"/>
              <a:t>РОЗВИТОК ДИТЯЧО-ЮНАЦЬКОГО СПОРТУ, ЗАБЕЗПЕЧЕННЯ ФУНКЦІОНУВАННЯ ТА УДОСКОНАЛЕННЯ МЕРЕЖІ ЗАКЛАДІВ ФІЗИЧНОЇ КУЛЬТУРИ І СПОРТУ, ПОПУЛЯРИЗАЦІЯ ЗДОРОВОГО СПОСОБУ ЖИТТЯ, РЕАЛІЗАЦІЯ ДИТЯЧОЇ І МОЛОДІЖНОЇ ПОЛІТИКИ У СФЕРІ ФІЗИЧНОЇ КУЛЬТУРИ І СПОРТУ</a:t>
            </a:r>
            <a:endParaRPr lang="uk-UA" sz="700" b="1" dirty="0"/>
          </a:p>
        </p:txBody>
      </p:sp>
      <p:sp>
        <p:nvSpPr>
          <p:cNvPr id="62" name="Прямоугольник 61"/>
          <p:cNvSpPr/>
          <p:nvPr/>
        </p:nvSpPr>
        <p:spPr>
          <a:xfrm>
            <a:off x="7156281" y="1068338"/>
            <a:ext cx="1850758" cy="3268587"/>
          </a:xfrm>
          <a:prstGeom prst="rect">
            <a:avLst/>
          </a:prstGeom>
          <a:solidFill>
            <a:schemeClr val="accent3">
              <a:lumMod val="20000"/>
              <a:lumOff val="80000"/>
            </a:schemeClr>
          </a:solidFill>
        </p:spPr>
        <p:txBody>
          <a:bodyPr wrap="square">
            <a:spAutoFit/>
          </a:bodyPr>
          <a:lstStyle/>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забезпечення соціального захисту працюючих осіб</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збереження трудового потенціалу міста, зниження рівня безробіття</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збереження та зміцнення здоров'я населення міста</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покращання ефективності лікування та зниження загальної </a:t>
            </a:r>
            <a:r>
              <a:rPr lang="uk-UA" sz="600" dirty="0" err="1" smtClean="0">
                <a:latin typeface="Arial" panose="020B0604020202020204" pitchFamily="34" charset="0"/>
                <a:cs typeface="Arial" panose="020B0604020202020204" pitchFamily="34" charset="0"/>
              </a:rPr>
              <a:t>інвалідізації</a:t>
            </a:r>
            <a:r>
              <a:rPr lang="uk-UA" sz="600" dirty="0" smtClean="0">
                <a:latin typeface="Arial" panose="020B0604020202020204" pitchFamily="34" charset="0"/>
                <a:cs typeface="Arial" panose="020B0604020202020204" pitchFamily="34" charset="0"/>
              </a:rPr>
              <a:t> населення міста</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забезпечення рівних прав та відповідних умов для дітей на здобуття освіти</a:t>
            </a:r>
          </a:p>
          <a:p>
            <a:pPr marL="78105" marR="31115" algn="just">
              <a:lnSpc>
                <a:spcPct val="80000"/>
              </a:lnSpc>
              <a:buFont typeface="Wingdings" pitchFamily="2" charset="2"/>
              <a:buChar char="ü"/>
            </a:pPr>
            <a:r>
              <a:rPr lang="uk-UA" sz="600" spc="-10" dirty="0" smtClean="0">
                <a:solidFill>
                  <a:prstClr val="black"/>
                </a:solidFill>
                <a:latin typeface="Arial" panose="020B0604020202020204" pitchFamily="34" charset="0"/>
                <a:ea typeface="Times New Roman"/>
                <a:cs typeface="Arial" panose="020B0604020202020204" pitchFamily="34" charset="0"/>
              </a:rPr>
              <a:t> </a:t>
            </a:r>
            <a:r>
              <a:rPr lang="uk-UA" sz="600" dirty="0" smtClean="0">
                <a:latin typeface="Arial" panose="020B0604020202020204" pitchFamily="34" charset="0"/>
                <a:cs typeface="Arial" panose="020B0604020202020204" pitchFamily="34" charset="0"/>
              </a:rPr>
              <a:t>забезпечення належних умов виховання дітей в дошкільних навчальних закладах</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поліпшення санітарних умов та створення умов для отримання якісних сучасних освітніх послуг</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поліпшення стану здоров’я дітей та учнів</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забезпечення на території міста умов для розвитку культури та мистецтв, збереження культурної спадщини як необхідних умов гармонійного суспільства, розбудови демократичної правової держави</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підвищення ефективності діяльності закладів культури міста</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збереження об’єктів культурної спадщини </a:t>
            </a:r>
            <a:r>
              <a:rPr lang="uk-UA" sz="600" dirty="0" err="1" smtClean="0">
                <a:latin typeface="Arial" panose="020B0604020202020204" pitchFamily="34" charset="0"/>
                <a:cs typeface="Arial" panose="020B0604020202020204" pitchFamily="34" charset="0"/>
              </a:rPr>
              <a:t>м.Миколаєва</a:t>
            </a:r>
            <a:endParaRPr lang="uk-UA" sz="600" dirty="0" smtClean="0">
              <a:latin typeface="Arial" panose="020B0604020202020204" pitchFamily="34" charset="0"/>
              <a:cs typeface="Arial" panose="020B0604020202020204" pitchFamily="34" charset="0"/>
            </a:endParaRP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залучення до роботи ради з питань молодіжної політики при міському голові</a:t>
            </a:r>
          </a:p>
          <a:p>
            <a:pPr marL="78105" marR="31115" algn="just">
              <a:lnSpc>
                <a:spcPct val="80000"/>
              </a:lnSpc>
              <a:buFont typeface="Wingdings" pitchFamily="2" charset="2"/>
              <a:buChar char="ü"/>
            </a:pPr>
            <a:r>
              <a:rPr lang="uk-UA" sz="600" spc="-10" dirty="0" smtClean="0">
                <a:solidFill>
                  <a:prstClr val="black"/>
                </a:solidFill>
                <a:latin typeface="Arial" panose="020B0604020202020204" pitchFamily="34" charset="0"/>
                <a:ea typeface="Times New Roman"/>
                <a:cs typeface="Arial" panose="020B0604020202020204" pitchFamily="34" charset="0"/>
              </a:rPr>
              <a:t> </a:t>
            </a:r>
            <a:r>
              <a:rPr lang="uk-UA" sz="600" dirty="0" smtClean="0">
                <a:latin typeface="Arial" panose="020B0604020202020204" pitchFamily="34" charset="0"/>
                <a:cs typeface="Arial" panose="020B0604020202020204" pitchFamily="34" charset="0"/>
              </a:rPr>
              <a:t>підтримка  ініціатив інститутів громадянського суспільства </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підтримка функціонування дитячих будинків сімейного типу та  надання  відпочинкових послуг дітям, які потребують особливої соціальної уваги та підтримки м. </a:t>
            </a:r>
            <a:r>
              <a:rPr lang="uk-UA" sz="600" dirty="0">
                <a:latin typeface="Arial" panose="020B0604020202020204" pitchFamily="34" charset="0"/>
                <a:cs typeface="Arial" panose="020B0604020202020204" pitchFamily="34" charset="0"/>
              </a:rPr>
              <a:t>М</a:t>
            </a:r>
            <a:r>
              <a:rPr lang="uk-UA" sz="600" dirty="0" smtClean="0">
                <a:latin typeface="Arial" panose="020B0604020202020204" pitchFamily="34" charset="0"/>
                <a:cs typeface="Arial" panose="020B0604020202020204" pitchFamily="34" charset="0"/>
              </a:rPr>
              <a:t>иколаєва</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збільшення кількості осіб, які займаються фізичною культурою, у тому числі людей з особливими потребами, популяризація здорового способу життя</a:t>
            </a:r>
          </a:p>
          <a:p>
            <a:pPr marL="78105" marR="31115" algn="just">
              <a:lnSpc>
                <a:spcPct val="80000"/>
              </a:lnSpc>
              <a:buFont typeface="Wingdings" pitchFamily="2" charset="2"/>
              <a:buChar char="ü"/>
            </a:pPr>
            <a:r>
              <a:rPr lang="uk-UA" sz="600" dirty="0" smtClean="0">
                <a:latin typeface="Arial" panose="020B0604020202020204" pitchFamily="34" charset="0"/>
                <a:cs typeface="Arial" panose="020B0604020202020204" pitchFamily="34" charset="0"/>
              </a:rPr>
              <a:t> стимулювання спортсменів до максимально високого результату</a:t>
            </a:r>
          </a:p>
        </p:txBody>
      </p:sp>
      <p:grpSp>
        <p:nvGrpSpPr>
          <p:cNvPr id="60" name="Группа 59"/>
          <p:cNvGrpSpPr/>
          <p:nvPr/>
        </p:nvGrpSpPr>
        <p:grpSpPr>
          <a:xfrm>
            <a:off x="0" y="135527"/>
            <a:ext cx="9172895" cy="919680"/>
            <a:chOff x="0" y="90352"/>
            <a:chExt cx="9172895" cy="919680"/>
          </a:xfrm>
        </p:grpSpPr>
        <p:sp>
          <p:nvSpPr>
            <p:cNvPr id="61" name="Прямоугольник 60"/>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63" name="Прямоугольник 62"/>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64" name="Прямоугольник 63"/>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65" name="Прямоугольник 64"/>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66" name="Прямоугольник 65"/>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67" name="TextBox 66"/>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68" name="Прямоугольник 67"/>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80473" y="844462"/>
            <a:ext cx="4410527" cy="246221"/>
          </a:xfrm>
          <a:prstGeom prst="rect">
            <a:avLst/>
          </a:prstGeom>
          <a:noFill/>
        </p:spPr>
        <p:txBody>
          <a:bodyPr wrap="square" lIns="91440" tIns="45720" rIns="91440" bIns="45720">
            <a:spAutoFit/>
          </a:bodyPr>
          <a:lstStyle/>
          <a:p>
            <a:pPr lvl="0" algn="ctr" fontAlgn="base">
              <a:spcBef>
                <a:spcPct val="0"/>
              </a:spcBef>
              <a:spcAft>
                <a:spcPct val="0"/>
              </a:spcAft>
            </a:pPr>
            <a:r>
              <a:rPr lang="uk-UA" sz="1000" b="1" spc="-10" dirty="0" smtClean="0">
                <a:latin typeface="Arial" panose="020B0604020202020204" pitchFamily="34" charset="0"/>
                <a:ea typeface="Times New Roman" pitchFamily="18" charset="0"/>
                <a:cs typeface="Arial" panose="020B0604020202020204" pitchFamily="34" charset="0"/>
              </a:rPr>
              <a:t>ЗАБЕЗПЕЧЕННЯ БЕЗПЕКИ ЖИТТЄДІЯЛЬНОСТІ МЕШКАНЦІВ МІСТА</a:t>
            </a:r>
            <a:endParaRPr lang="uk-UA" sz="1000" b="1" spc="-10" dirty="0">
              <a:latin typeface="Arial" panose="020B0604020202020204" pitchFamily="34" charset="0"/>
              <a:ea typeface="Times New Roman" pitchFamily="18" charset="0"/>
              <a:cs typeface="Arial" panose="020B0604020202020204" pitchFamily="34" charset="0"/>
            </a:endParaRPr>
          </a:p>
        </p:txBody>
      </p:sp>
      <p:sp>
        <p:nvSpPr>
          <p:cNvPr id="18" name="TextBox 17"/>
          <p:cNvSpPr txBox="1"/>
          <p:nvPr/>
        </p:nvSpPr>
        <p:spPr>
          <a:xfrm>
            <a:off x="7596336" y="711796"/>
            <a:ext cx="1040670" cy="400110"/>
          </a:xfrm>
          <a:prstGeom prst="rect">
            <a:avLst/>
          </a:prstGeom>
          <a:noFill/>
        </p:spPr>
        <p:txBody>
          <a:bodyPr wrap="none" rtlCol="0">
            <a:spAutoFit/>
          </a:bodyPr>
          <a:lstStyle/>
          <a:p>
            <a:pPr algn="ctr"/>
            <a:r>
              <a:rPr lang="uk-UA" sz="1000" b="1" dirty="0" smtClean="0">
                <a:latin typeface="Arial" panose="020B0604020202020204" pitchFamily="34" charset="0"/>
                <a:cs typeface="Arial" panose="020B0604020202020204" pitchFamily="34" charset="0"/>
              </a:rPr>
              <a:t>ОЧІКУВАНІ </a:t>
            </a:r>
          </a:p>
          <a:p>
            <a:pPr algn="ctr"/>
            <a:r>
              <a:rPr lang="uk-UA" sz="1000" b="1" dirty="0" smtClean="0">
                <a:latin typeface="Arial" panose="020B0604020202020204" pitchFamily="34" charset="0"/>
                <a:cs typeface="Arial" panose="020B0604020202020204" pitchFamily="34" charset="0"/>
              </a:rPr>
              <a:t>РЕЗУЛЬТАТИ</a:t>
            </a:r>
            <a:endParaRPr lang="uk-UA" sz="1000" b="1" dirty="0">
              <a:latin typeface="Arial" panose="020B0604020202020204" pitchFamily="34" charset="0"/>
              <a:cs typeface="Arial" panose="020B0604020202020204" pitchFamily="34" charset="0"/>
            </a:endParaRPr>
          </a:p>
        </p:txBody>
      </p:sp>
      <p:grpSp>
        <p:nvGrpSpPr>
          <p:cNvPr id="19" name="Группа 18"/>
          <p:cNvGrpSpPr/>
          <p:nvPr/>
        </p:nvGrpSpPr>
        <p:grpSpPr>
          <a:xfrm>
            <a:off x="94555" y="1879227"/>
            <a:ext cx="7186069" cy="686685"/>
            <a:chOff x="1202354" y="1355871"/>
            <a:chExt cx="7186069" cy="917350"/>
          </a:xfrm>
        </p:grpSpPr>
        <p:grpSp>
          <p:nvGrpSpPr>
            <p:cNvPr id="20" name="Группа 19"/>
            <p:cNvGrpSpPr/>
            <p:nvPr/>
          </p:nvGrpSpPr>
          <p:grpSpPr>
            <a:xfrm>
              <a:off x="1447992" y="1355871"/>
              <a:ext cx="6940431" cy="917350"/>
              <a:chOff x="1447992" y="1355871"/>
              <a:chExt cx="6940431" cy="917350"/>
            </a:xfrm>
          </p:grpSpPr>
          <p:sp>
            <p:nvSpPr>
              <p:cNvPr id="22" name="Прямоугольник 21"/>
              <p:cNvSpPr/>
              <p:nvPr/>
            </p:nvSpPr>
            <p:spPr>
              <a:xfrm>
                <a:off x="3543626" y="1355874"/>
                <a:ext cx="4844797" cy="91734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угольник 22"/>
              <p:cNvSpPr/>
              <p:nvPr/>
            </p:nvSpPr>
            <p:spPr>
              <a:xfrm>
                <a:off x="1447992" y="1453755"/>
                <a:ext cx="1938410" cy="724059"/>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Трапеция 23"/>
              <p:cNvSpPr/>
              <p:nvPr/>
            </p:nvSpPr>
            <p:spPr>
              <a:xfrm rot="16200000">
                <a:off x="3005341" y="1734933"/>
                <a:ext cx="917347" cy="159223"/>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1" name="Блок-схема: задержка 20"/>
            <p:cNvSpPr/>
            <p:nvPr/>
          </p:nvSpPr>
          <p:spPr>
            <a:xfrm rot="10800000">
              <a:off x="1202354" y="1453752"/>
              <a:ext cx="247635" cy="724060"/>
            </a:xfrm>
            <a:prstGeom prst="flowChartDelay">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5" name="Группа 24"/>
          <p:cNvGrpSpPr/>
          <p:nvPr/>
        </p:nvGrpSpPr>
        <p:grpSpPr>
          <a:xfrm>
            <a:off x="107504" y="1131590"/>
            <a:ext cx="7173122" cy="701680"/>
            <a:chOff x="1202355" y="1355872"/>
            <a:chExt cx="7173122" cy="937381"/>
          </a:xfrm>
        </p:grpSpPr>
        <p:grpSp>
          <p:nvGrpSpPr>
            <p:cNvPr id="26" name="Группа 25"/>
            <p:cNvGrpSpPr/>
            <p:nvPr/>
          </p:nvGrpSpPr>
          <p:grpSpPr>
            <a:xfrm>
              <a:off x="1445993" y="1355872"/>
              <a:ext cx="6929484" cy="937381"/>
              <a:chOff x="1445993" y="1355872"/>
              <a:chExt cx="6929484" cy="937381"/>
            </a:xfrm>
          </p:grpSpPr>
          <p:sp>
            <p:nvSpPr>
              <p:cNvPr id="28" name="Прямоугольник 27"/>
              <p:cNvSpPr/>
              <p:nvPr/>
            </p:nvSpPr>
            <p:spPr>
              <a:xfrm>
                <a:off x="3530680" y="1360894"/>
                <a:ext cx="4844797" cy="932359"/>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9" name="Прямоугольник 28"/>
              <p:cNvSpPr/>
              <p:nvPr/>
            </p:nvSpPr>
            <p:spPr>
              <a:xfrm>
                <a:off x="1445993" y="1456336"/>
                <a:ext cx="1938410" cy="721478"/>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Трапеция 29"/>
              <p:cNvSpPr/>
              <p:nvPr/>
            </p:nvSpPr>
            <p:spPr>
              <a:xfrm rot="16200000">
                <a:off x="2988852" y="1751424"/>
                <a:ext cx="937379" cy="146275"/>
              </a:xfrm>
              <a:prstGeom prst="trapezoid">
                <a:avLst>
                  <a:gd name="adj" fmla="val 4796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7" name="Блок-схема: задержка 26"/>
            <p:cNvSpPr/>
            <p:nvPr/>
          </p:nvSpPr>
          <p:spPr>
            <a:xfrm rot="10800000">
              <a:off x="1202355" y="1456332"/>
              <a:ext cx="247635" cy="721482"/>
            </a:xfrm>
            <a:prstGeom prst="flowChartDelay">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1" name="Группа 30"/>
          <p:cNvGrpSpPr/>
          <p:nvPr/>
        </p:nvGrpSpPr>
        <p:grpSpPr>
          <a:xfrm>
            <a:off x="107504" y="2594460"/>
            <a:ext cx="7173120" cy="733475"/>
            <a:chOff x="1202355" y="1339506"/>
            <a:chExt cx="7186068" cy="697100"/>
          </a:xfrm>
        </p:grpSpPr>
        <p:grpSp>
          <p:nvGrpSpPr>
            <p:cNvPr id="32" name="Группа 31"/>
            <p:cNvGrpSpPr/>
            <p:nvPr/>
          </p:nvGrpSpPr>
          <p:grpSpPr>
            <a:xfrm>
              <a:off x="1445993" y="1339506"/>
              <a:ext cx="6942430" cy="697100"/>
              <a:chOff x="1445993" y="1339506"/>
              <a:chExt cx="6942430" cy="697100"/>
            </a:xfrm>
          </p:grpSpPr>
          <p:sp>
            <p:nvSpPr>
              <p:cNvPr id="34" name="Прямоугольник 33"/>
              <p:cNvSpPr/>
              <p:nvPr/>
            </p:nvSpPr>
            <p:spPr>
              <a:xfrm>
                <a:off x="3543626" y="1339506"/>
                <a:ext cx="4844797" cy="697100"/>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Прямоугольник 34"/>
              <p:cNvSpPr/>
              <p:nvPr/>
            </p:nvSpPr>
            <p:spPr>
              <a:xfrm>
                <a:off x="1445993" y="1420205"/>
                <a:ext cx="1938410" cy="519341"/>
              </a:xfrm>
              <a:prstGeom prst="rect">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Трапеция 35"/>
              <p:cNvSpPr/>
              <p:nvPr/>
            </p:nvSpPr>
            <p:spPr>
              <a:xfrm rot="16200000">
                <a:off x="3115465" y="1608444"/>
                <a:ext cx="697098" cy="159224"/>
              </a:xfrm>
              <a:prstGeom prst="trapezoid">
                <a:avLst>
                  <a:gd name="adj" fmla="val 47964"/>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33" name="Блок-схема: задержка 32"/>
            <p:cNvSpPr/>
            <p:nvPr/>
          </p:nvSpPr>
          <p:spPr>
            <a:xfrm rot="10800000">
              <a:off x="1202355" y="1420204"/>
              <a:ext cx="247635" cy="519341"/>
            </a:xfrm>
            <a:prstGeom prst="flowChartDelay">
              <a:avLst/>
            </a:prstGeom>
            <a:solidFill>
              <a:srgbClr val="863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43" name="Группа 42"/>
          <p:cNvGrpSpPr/>
          <p:nvPr/>
        </p:nvGrpSpPr>
        <p:grpSpPr>
          <a:xfrm>
            <a:off x="107504" y="3347807"/>
            <a:ext cx="7173120" cy="733475"/>
            <a:chOff x="1202355" y="1339506"/>
            <a:chExt cx="7186068" cy="697100"/>
          </a:xfrm>
          <a:solidFill>
            <a:srgbClr val="9BBB59"/>
          </a:solidFill>
        </p:grpSpPr>
        <p:grpSp>
          <p:nvGrpSpPr>
            <p:cNvPr id="44" name="Группа 43"/>
            <p:cNvGrpSpPr/>
            <p:nvPr/>
          </p:nvGrpSpPr>
          <p:grpSpPr>
            <a:xfrm>
              <a:off x="1445993" y="1339506"/>
              <a:ext cx="6942430" cy="697100"/>
              <a:chOff x="1445993" y="1339506"/>
              <a:chExt cx="6942430" cy="697100"/>
            </a:xfrm>
            <a:grpFill/>
          </p:grpSpPr>
          <p:sp>
            <p:nvSpPr>
              <p:cNvPr id="46" name="Прямоугольник 45"/>
              <p:cNvSpPr/>
              <p:nvPr/>
            </p:nvSpPr>
            <p:spPr>
              <a:xfrm>
                <a:off x="3543626" y="1339506"/>
                <a:ext cx="4844797" cy="697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Прямоугольник 46"/>
              <p:cNvSpPr/>
              <p:nvPr/>
            </p:nvSpPr>
            <p:spPr>
              <a:xfrm>
                <a:off x="1445993" y="1420205"/>
                <a:ext cx="1938410" cy="5193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Трапеция 47"/>
              <p:cNvSpPr/>
              <p:nvPr/>
            </p:nvSpPr>
            <p:spPr>
              <a:xfrm rot="16200000">
                <a:off x="3115465" y="1608444"/>
                <a:ext cx="697098" cy="159224"/>
              </a:xfrm>
              <a:prstGeom prst="trapezoid">
                <a:avLst>
                  <a:gd name="adj" fmla="val 47964"/>
                </a:avLst>
              </a:prstGeom>
              <a:solidFill>
                <a:srgbClr val="6C8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5" name="Блок-схема: задержка 44"/>
            <p:cNvSpPr/>
            <p:nvPr/>
          </p:nvSpPr>
          <p:spPr>
            <a:xfrm rot="10800000">
              <a:off x="1202355" y="1420204"/>
              <a:ext cx="247635" cy="51934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Прямоугольник 13"/>
          <p:cNvSpPr/>
          <p:nvPr/>
        </p:nvSpPr>
        <p:spPr>
          <a:xfrm>
            <a:off x="378138" y="1352038"/>
            <a:ext cx="1704313" cy="246221"/>
          </a:xfrm>
          <a:prstGeom prst="rect">
            <a:avLst/>
          </a:prstGeom>
        </p:spPr>
        <p:txBody>
          <a:bodyPr wrap="none">
            <a:spAutoFit/>
          </a:bodyPr>
          <a:lstStyle/>
          <a:p>
            <a:pPr algn="r"/>
            <a:r>
              <a:rPr lang="uk-UA" sz="1000" b="1" dirty="0" smtClean="0">
                <a:latin typeface="Arial" panose="020B0604020202020204" pitchFamily="34" charset="0"/>
                <a:cs typeface="Arial" panose="020B0604020202020204" pitchFamily="34" charset="0"/>
              </a:rPr>
              <a:t>ТЕХНОГЕННА БЕЗПЕКА</a:t>
            </a:r>
            <a:endParaRPr lang="ru-RU" sz="1000" b="1" dirty="0">
              <a:latin typeface="Arial" panose="020B0604020202020204" pitchFamily="34" charset="0"/>
              <a:cs typeface="Arial" panose="020B0604020202020204" pitchFamily="34" charset="0"/>
            </a:endParaRPr>
          </a:p>
        </p:txBody>
      </p:sp>
      <p:sp>
        <p:nvSpPr>
          <p:cNvPr id="15" name="Прямоугольник 14"/>
          <p:cNvSpPr/>
          <p:nvPr/>
        </p:nvSpPr>
        <p:spPr>
          <a:xfrm>
            <a:off x="378138" y="1965331"/>
            <a:ext cx="1698854" cy="507831"/>
          </a:xfrm>
          <a:prstGeom prst="rect">
            <a:avLst/>
          </a:prstGeom>
        </p:spPr>
        <p:txBody>
          <a:bodyPr wrap="square">
            <a:spAutoFit/>
          </a:bodyPr>
          <a:lstStyle/>
          <a:p>
            <a:pPr algn="ctr"/>
            <a:r>
              <a:rPr lang="uk-UA" sz="900" b="1" dirty="0" smtClean="0">
                <a:latin typeface="Arial" panose="020B0604020202020204" pitchFamily="34" charset="0"/>
                <a:cs typeface="Arial" panose="020B0604020202020204" pitchFamily="34" charset="0"/>
              </a:rPr>
              <a:t>ОХОРОНА ПРИРОДНОГО </a:t>
            </a:r>
          </a:p>
          <a:p>
            <a:pPr algn="ctr"/>
            <a:r>
              <a:rPr lang="uk-UA" sz="900" b="1" dirty="0" smtClean="0">
                <a:latin typeface="Arial" panose="020B0604020202020204" pitchFamily="34" charset="0"/>
                <a:cs typeface="Arial" panose="020B0604020202020204" pitchFamily="34" charset="0"/>
              </a:rPr>
              <a:t>НАВКОЛИШНЬОГО </a:t>
            </a:r>
          </a:p>
          <a:p>
            <a:pPr algn="ctr"/>
            <a:r>
              <a:rPr lang="uk-UA" sz="900" b="1" dirty="0" smtClean="0">
                <a:latin typeface="Arial" panose="020B0604020202020204" pitchFamily="34" charset="0"/>
                <a:cs typeface="Arial" panose="020B0604020202020204" pitchFamily="34" charset="0"/>
              </a:rPr>
              <a:t>СЕРЕДОВИЩА</a:t>
            </a:r>
            <a:endParaRPr lang="ru-RU" sz="900" b="1" dirty="0">
              <a:latin typeface="Arial" panose="020B0604020202020204" pitchFamily="34" charset="0"/>
              <a:cs typeface="Arial" panose="020B0604020202020204" pitchFamily="34" charset="0"/>
            </a:endParaRPr>
          </a:p>
        </p:txBody>
      </p:sp>
      <p:sp>
        <p:nvSpPr>
          <p:cNvPr id="17" name="Прямоугольник 16"/>
          <p:cNvSpPr/>
          <p:nvPr/>
        </p:nvSpPr>
        <p:spPr>
          <a:xfrm>
            <a:off x="294737" y="3513396"/>
            <a:ext cx="1911414" cy="400110"/>
          </a:xfrm>
          <a:prstGeom prst="rect">
            <a:avLst/>
          </a:prstGeom>
        </p:spPr>
        <p:txBody>
          <a:bodyPr wrap="square">
            <a:spAutoFit/>
          </a:bodyPr>
          <a:lstStyle/>
          <a:p>
            <a:pPr algn="ctr"/>
            <a:r>
              <a:rPr lang="uk-UA" sz="1000" b="1" dirty="0" smtClean="0">
                <a:latin typeface="Arial" panose="020B0604020202020204" pitchFamily="34" charset="0"/>
                <a:cs typeface="Arial" panose="020B0604020202020204" pitchFamily="34" charset="0"/>
              </a:rPr>
              <a:t>РОЗВИТОК МІСЦЕВОГО САМОВРЯДУВАННЯ</a:t>
            </a:r>
            <a:endParaRPr lang="ru-RU" sz="1000" b="1" dirty="0">
              <a:latin typeface="Arial" panose="020B0604020202020204" pitchFamily="34" charset="0"/>
              <a:cs typeface="Arial" panose="020B0604020202020204" pitchFamily="34" charset="0"/>
            </a:endParaRPr>
          </a:p>
        </p:txBody>
      </p:sp>
      <p:sp>
        <p:nvSpPr>
          <p:cNvPr id="16" name="Прямоугольник 15"/>
          <p:cNvSpPr/>
          <p:nvPr/>
        </p:nvSpPr>
        <p:spPr>
          <a:xfrm>
            <a:off x="647672" y="2761142"/>
            <a:ext cx="1091966" cy="400110"/>
          </a:xfrm>
          <a:prstGeom prst="rect">
            <a:avLst/>
          </a:prstGeom>
        </p:spPr>
        <p:txBody>
          <a:bodyPr wrap="none">
            <a:spAutoFit/>
          </a:bodyPr>
          <a:lstStyle/>
          <a:p>
            <a:pPr algn="ctr"/>
            <a:r>
              <a:rPr lang="uk-UA" sz="1000" b="1" dirty="0" smtClean="0">
                <a:latin typeface="Arial" panose="020B0604020202020204" pitchFamily="34" charset="0"/>
                <a:cs typeface="Arial" panose="020B0604020202020204" pitchFamily="34" charset="0"/>
              </a:rPr>
              <a:t>ЕЛЕКТРОННЕ </a:t>
            </a:r>
          </a:p>
          <a:p>
            <a:pPr algn="ctr"/>
            <a:r>
              <a:rPr lang="uk-UA" sz="1000" b="1" dirty="0" smtClean="0">
                <a:latin typeface="Arial" panose="020B0604020202020204" pitchFamily="34" charset="0"/>
                <a:cs typeface="Arial" panose="020B0604020202020204" pitchFamily="34" charset="0"/>
              </a:rPr>
              <a:t>ВРЯДУВАННЯ</a:t>
            </a:r>
            <a:endParaRPr lang="ru-RU" sz="1000" b="1" dirty="0">
              <a:latin typeface="Arial" panose="020B0604020202020204" pitchFamily="34" charset="0"/>
              <a:cs typeface="Arial" panose="020B0604020202020204" pitchFamily="34" charset="0"/>
            </a:endParaRPr>
          </a:p>
        </p:txBody>
      </p:sp>
      <p:sp>
        <p:nvSpPr>
          <p:cNvPr id="2" name="TextBox 1"/>
          <p:cNvSpPr txBox="1"/>
          <p:nvPr/>
        </p:nvSpPr>
        <p:spPr>
          <a:xfrm>
            <a:off x="2432337" y="1159263"/>
            <a:ext cx="4848287" cy="646331"/>
          </a:xfrm>
          <a:prstGeom prst="rect">
            <a:avLst/>
          </a:prstGeom>
          <a:solidFill>
            <a:schemeClr val="bg1">
              <a:alpha val="46000"/>
            </a:schemeClr>
          </a:solidFill>
        </p:spPr>
        <p:txBody>
          <a:bodyPr wrap="square" rtlCol="0">
            <a:spAutoFit/>
          </a:bodyPr>
          <a:lstStyle/>
          <a:p>
            <a:pPr algn="just"/>
            <a:r>
              <a:rPr lang="uk-UA" sz="900" dirty="0" smtClean="0">
                <a:latin typeface="Arial" panose="020B0604020202020204" pitchFamily="34" charset="0"/>
                <a:cs typeface="Arial" panose="020B0604020202020204" pitchFamily="34" charset="0"/>
              </a:rPr>
              <a:t>ЗАБЕЗПЕЧЕННЯ ОРГАНАМИ МІСЦЕВОГО САМОВРЯДУВАННЯ ЕФЕКТИВНОЇ РЕАЛІЗАЦІЇ ДЕРЖАВНОЇ ПОЛІТИКИ, СПРЯМОВАНОЇ НА ЗМЕНШЕННЯ РИЗИКУ ВИНИКНЕННЯ НАДЗВИЧАЙНИХ СИТУАЦІЙ ТА ГАРАНТУВАННЯ ВИСОКОГО РІВНЯ ЗАХИСТУ НАСЕЛЕННЯ І ТЕРИТОРІЙ ВІД ЇХ НАСЛІДКІВ</a:t>
            </a:r>
            <a:endParaRPr lang="uk-UA" sz="900" dirty="0">
              <a:latin typeface="Arial" panose="020B0604020202020204" pitchFamily="34" charset="0"/>
              <a:cs typeface="Arial" panose="020B0604020202020204" pitchFamily="34" charset="0"/>
            </a:endParaRPr>
          </a:p>
        </p:txBody>
      </p:sp>
      <p:sp>
        <p:nvSpPr>
          <p:cNvPr id="3" name="TextBox 2"/>
          <p:cNvSpPr txBox="1"/>
          <p:nvPr/>
        </p:nvSpPr>
        <p:spPr>
          <a:xfrm>
            <a:off x="2444556" y="1923803"/>
            <a:ext cx="4836068" cy="584775"/>
          </a:xfrm>
          <a:prstGeom prst="rect">
            <a:avLst/>
          </a:prstGeom>
          <a:solidFill>
            <a:schemeClr val="bg1">
              <a:alpha val="46000"/>
            </a:schemeClr>
          </a:solidFill>
        </p:spPr>
        <p:txBody>
          <a:bodyPr wrap="square" rtlCol="0">
            <a:spAutoFit/>
          </a:bodyPr>
          <a:lstStyle/>
          <a:p>
            <a:pPr algn="just"/>
            <a:r>
              <a:rPr lang="ru-RU" sz="800" dirty="0" smtClean="0">
                <a:latin typeface="Arial" panose="020B0604020202020204" pitchFamily="34" charset="0"/>
                <a:cs typeface="Arial" panose="020B0604020202020204" pitchFamily="34" charset="0"/>
              </a:rPr>
              <a:t>СТВОРЕННЯ КОМФОРТНИХ УМОВ ДЛЯ ПРОЖИВАННЯ МЕШКАНЦІВ МІСТА, ПОЛІПШЕННЯ СТАНУ НАВКОЛИШНЬОГО ПРИРОДНОГО СЕРЕДОВИЩА, ЗАПОБІГАННЯ ПРОЯВАМ НЕБЕЗПЕЧНИХ ЕКЗОГЕННИХ ГЕОЛОГІЧНИХ ПРОЦЕСІВ, ВИХОВАННЯ ЕКОЛОГІЧНОЇ КУЛЬТУРИ</a:t>
            </a:r>
            <a:endParaRPr lang="uk-UA" sz="800" dirty="0">
              <a:latin typeface="Arial" panose="020B0604020202020204" pitchFamily="34" charset="0"/>
              <a:cs typeface="Arial" panose="020B0604020202020204" pitchFamily="34" charset="0"/>
            </a:endParaRPr>
          </a:p>
        </p:txBody>
      </p:sp>
      <p:sp>
        <p:nvSpPr>
          <p:cNvPr id="4" name="TextBox 3"/>
          <p:cNvSpPr txBox="1"/>
          <p:nvPr/>
        </p:nvSpPr>
        <p:spPr>
          <a:xfrm>
            <a:off x="2432337" y="2641034"/>
            <a:ext cx="4848287" cy="630942"/>
          </a:xfrm>
          <a:prstGeom prst="rect">
            <a:avLst/>
          </a:prstGeom>
          <a:solidFill>
            <a:schemeClr val="bg1">
              <a:alpha val="46000"/>
            </a:schemeClr>
          </a:solidFill>
        </p:spPr>
        <p:txBody>
          <a:bodyPr wrap="square" rtlCol="0">
            <a:spAutoFit/>
          </a:bodyPr>
          <a:lstStyle/>
          <a:p>
            <a:pPr algn="just"/>
            <a:r>
              <a:rPr lang="uk-UA" sz="700" dirty="0" smtClean="0">
                <a:latin typeface="Arial" panose="020B0604020202020204" pitchFamily="34" charset="0"/>
                <a:cs typeface="Arial" panose="020B0604020202020204" pitchFamily="34" charset="0"/>
              </a:rPr>
              <a:t>ПОГЛИБЛЕННЯ ВПРОВАДЖЕННЯ ІНФОРМАЦІЙНО-КОМУНІКАЦІЙНИХ ТЕХНОЛОГІЙ У ПОТОЧНУ ДІЯЛЬНІСТЬ МИКОЛАЇВСЬКОЇ МІСЬКОЇ РАДИ ТА ЇЇ СТРУКТУРНИХ ПІДРОЗДІЛІВ, ЗАБЕЗПЕЧЕННЯ НАЛЕЖНОГО РІВНЯ БЕЗПЕКИ ІНФОРМАЦІЙНИХ СИСТЕМ, ВСТАНОВЛЕННЯ ТА ПІДТРИМКА ПОСТІЙНОГО, ОБ’ЄКТИВНОГО ТА ДІЄВОГО ЗВОРОТНОГО ЗВ’ЯЗКУ МІСЦЕВОЇ ТЕРИТОРІАЛЬНОЇ ГРОМАДИ З ВЛАДОЮ МІСТА, </a:t>
            </a:r>
            <a:endParaRPr lang="uk-UA" sz="700" dirty="0">
              <a:latin typeface="Arial" panose="020B0604020202020204" pitchFamily="34" charset="0"/>
              <a:cs typeface="Arial" panose="020B0604020202020204" pitchFamily="34" charset="0"/>
            </a:endParaRPr>
          </a:p>
        </p:txBody>
      </p:sp>
      <p:sp>
        <p:nvSpPr>
          <p:cNvPr id="51" name="TextBox 50"/>
          <p:cNvSpPr txBox="1"/>
          <p:nvPr/>
        </p:nvSpPr>
        <p:spPr>
          <a:xfrm>
            <a:off x="2444556" y="3498008"/>
            <a:ext cx="4836068" cy="415498"/>
          </a:xfrm>
          <a:prstGeom prst="rect">
            <a:avLst/>
          </a:prstGeom>
          <a:solidFill>
            <a:schemeClr val="bg1">
              <a:alpha val="46000"/>
            </a:schemeClr>
          </a:solidFill>
        </p:spPr>
        <p:txBody>
          <a:bodyPr wrap="square" rtlCol="0">
            <a:spAutoFit/>
          </a:bodyPr>
          <a:lstStyle/>
          <a:p>
            <a:pPr algn="just"/>
            <a:r>
              <a:rPr lang="uk-UA" sz="700" dirty="0" smtClean="0">
                <a:latin typeface="Arial" panose="020B0604020202020204" pitchFamily="34" charset="0"/>
                <a:cs typeface="Arial" panose="020B0604020202020204" pitchFamily="34" charset="0"/>
              </a:rPr>
              <a:t>РЕАЛІЗАЦІЯ ЗАХОДІВ, СПРЯМОВАНИХ НА ЗАБЕЗПЕЧЕННЯ ФУНКЦІОНУВАННЯ ТА РОЗВИТКУ МІСЦЕВОГО САМОВРЯДУВАННЯ, ЕФЕКТИВНОСТІ РОБОТИ ДЕПУТАТСЬКОГО КОРПУСУ, ПІДВИЩЕННЯ АКТИВНОСТІ ГРОМАДСЬКОСТІ МІСТА ТОЩО</a:t>
            </a:r>
            <a:endParaRPr lang="uk-UA" sz="700" dirty="0">
              <a:latin typeface="Arial" panose="020B0604020202020204" pitchFamily="34" charset="0"/>
              <a:cs typeface="Arial" panose="020B0604020202020204" pitchFamily="34" charset="0"/>
            </a:endParaRPr>
          </a:p>
        </p:txBody>
      </p:sp>
      <p:sp>
        <p:nvSpPr>
          <p:cNvPr id="52" name="TextBox 51"/>
          <p:cNvSpPr txBox="1"/>
          <p:nvPr/>
        </p:nvSpPr>
        <p:spPr>
          <a:xfrm>
            <a:off x="6595061" y="865685"/>
            <a:ext cx="548548" cy="246221"/>
          </a:xfrm>
          <a:prstGeom prst="rect">
            <a:avLst/>
          </a:prstGeom>
          <a:noFill/>
        </p:spPr>
        <p:txBody>
          <a:bodyPr wrap="none" rtlCol="0">
            <a:spAutoFit/>
          </a:bodyPr>
          <a:lstStyle/>
          <a:p>
            <a:r>
              <a:rPr lang="uk-UA" sz="1000" b="1" dirty="0" smtClean="0">
                <a:latin typeface="Arial" panose="020B0604020202020204" pitchFamily="34" charset="0"/>
                <a:cs typeface="Arial" panose="020B0604020202020204" pitchFamily="34" charset="0"/>
              </a:rPr>
              <a:t>МЕТА</a:t>
            </a:r>
            <a:endParaRPr lang="uk-UA" sz="1000" b="1" dirty="0">
              <a:latin typeface="Arial" panose="020B0604020202020204" pitchFamily="34" charset="0"/>
              <a:cs typeface="Arial" panose="020B0604020202020204" pitchFamily="34" charset="0"/>
            </a:endParaRPr>
          </a:p>
        </p:txBody>
      </p:sp>
      <p:sp>
        <p:nvSpPr>
          <p:cNvPr id="49" name="Прямоугольник 48"/>
          <p:cNvSpPr/>
          <p:nvPr/>
        </p:nvSpPr>
        <p:spPr>
          <a:xfrm>
            <a:off x="7297315" y="1156744"/>
            <a:ext cx="1675135" cy="2505301"/>
          </a:xfrm>
          <a:prstGeom prst="rect">
            <a:avLst/>
          </a:prstGeom>
          <a:solidFill>
            <a:schemeClr val="accent3">
              <a:lumMod val="20000"/>
              <a:lumOff val="80000"/>
            </a:schemeClr>
          </a:solidFill>
        </p:spPr>
        <p:txBody>
          <a:bodyPr wrap="square">
            <a:spAutoFit/>
          </a:bodyPr>
          <a:lstStyle/>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Забезпечення сталого функціонування апаратури та інших технічних засобів оповіщення і електрозв’язку</a:t>
            </a: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 приведення у готовність ЗС ЦЗ</a:t>
            </a: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оновлення водно-каналізаційної мережі міста, зменшення обсягів надходження забруднюючих речовин до поверхневих вод</a:t>
            </a: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 зменшення обсягу викидів забруднюючих речовин у атмосферне повітря </a:t>
            </a:r>
          </a:p>
          <a:p>
            <a:pPr marR="31115" indent="77788" algn="just">
              <a:lnSpc>
                <a:spcPct val="80000"/>
              </a:lnSpc>
              <a:buFont typeface="Wingdings" pitchFamily="2" charset="2"/>
              <a:buChar char="ü"/>
            </a:pPr>
            <a:r>
              <a:rPr lang="uk-UA" sz="700" spc="-10" dirty="0" smtClean="0">
                <a:solidFill>
                  <a:prstClr val="black"/>
                </a:solidFill>
                <a:latin typeface="Arial" panose="020B0604020202020204" pitchFamily="34" charset="0"/>
                <a:ea typeface="Times New Roman"/>
                <a:cs typeface="Arial" panose="020B0604020202020204" pitchFamily="34" charset="0"/>
              </a:rPr>
              <a:t> </a:t>
            </a:r>
            <a:r>
              <a:rPr lang="uk-UA" sz="700" dirty="0" smtClean="0">
                <a:latin typeface="Arial" panose="020B0604020202020204" pitchFamily="34" charset="0"/>
                <a:cs typeface="Arial" panose="020B0604020202020204" pitchFamily="34" charset="0"/>
              </a:rPr>
              <a:t>підвищення рівня благоустрою міста та впорядкування об’єктів зеленого господарства в місті</a:t>
            </a: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забезпечення прозорості та відкритості влади підвищення якості управління діяльністю виконавчого комітету </a:t>
            </a:r>
          </a:p>
          <a:p>
            <a:pPr marR="31115" indent="77788" algn="just">
              <a:lnSpc>
                <a:spcPct val="80000"/>
              </a:lnSpc>
              <a:buFont typeface="Wingdings" pitchFamily="2" charset="2"/>
              <a:buChar char="ü"/>
            </a:pPr>
            <a:endParaRPr lang="uk-UA" sz="700" dirty="0" smtClean="0">
              <a:latin typeface="Arial" panose="020B0604020202020204" pitchFamily="34" charset="0"/>
              <a:cs typeface="Arial" panose="020B0604020202020204" pitchFamily="34" charset="0"/>
            </a:endParaRP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забезпечення взаємодії мешканців міста з міськими структурами в електронному вигляді</a:t>
            </a:r>
          </a:p>
          <a:p>
            <a:pPr marR="31115" indent="77788" algn="just">
              <a:lnSpc>
                <a:spcPct val="80000"/>
              </a:lnSpc>
              <a:buFont typeface="Wingdings" pitchFamily="2" charset="2"/>
              <a:buChar char="ü"/>
            </a:pPr>
            <a:r>
              <a:rPr lang="uk-UA" sz="700" dirty="0" smtClean="0">
                <a:latin typeface="Arial" panose="020B0604020202020204" pitchFamily="34" charset="0"/>
                <a:cs typeface="Arial" panose="020B0604020202020204" pitchFamily="34" charset="0"/>
              </a:rPr>
              <a:t>поліпшення умов праці посадових осіб місцевого самоврядування та депутатського корпусу міської ради</a:t>
            </a:r>
          </a:p>
        </p:txBody>
      </p:sp>
      <p:grpSp>
        <p:nvGrpSpPr>
          <p:cNvPr id="50" name="Группа 49"/>
          <p:cNvGrpSpPr/>
          <p:nvPr/>
        </p:nvGrpSpPr>
        <p:grpSpPr>
          <a:xfrm>
            <a:off x="0" y="135527"/>
            <a:ext cx="9172895" cy="919680"/>
            <a:chOff x="0" y="90352"/>
            <a:chExt cx="9172895" cy="919680"/>
          </a:xfrm>
        </p:grpSpPr>
        <p:sp>
          <p:nvSpPr>
            <p:cNvPr id="53" name="Прямоугольник 52"/>
            <p:cNvSpPr/>
            <p:nvPr/>
          </p:nvSpPr>
          <p:spPr>
            <a:xfrm>
              <a:off x="0" y="90353"/>
              <a:ext cx="9151182"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4" name="Прямоугольник 53"/>
            <p:cNvSpPr/>
            <p:nvPr/>
          </p:nvSpPr>
          <p:spPr>
            <a:xfrm>
              <a:off x="1691680" y="90353"/>
              <a:ext cx="7452320" cy="394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5" name="Прямоугольник 54"/>
            <p:cNvSpPr/>
            <p:nvPr/>
          </p:nvSpPr>
          <p:spPr>
            <a:xfrm>
              <a:off x="1691680" y="90353"/>
              <a:ext cx="745950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6" name="Прямоугольник 55"/>
            <p:cNvSpPr/>
            <p:nvPr/>
          </p:nvSpPr>
          <p:spPr>
            <a:xfrm>
              <a:off x="3131840" y="90352"/>
              <a:ext cx="601934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a:latin typeface="Arial" panose="020B0604020202020204" pitchFamily="34" charset="0"/>
                <a:cs typeface="Arial" panose="020B0604020202020204" pitchFamily="34" charset="0"/>
              </a:endParaRPr>
            </a:p>
          </p:txBody>
        </p:sp>
        <p:sp>
          <p:nvSpPr>
            <p:cNvPr id="57" name="Прямоугольник 56"/>
            <p:cNvSpPr/>
            <p:nvPr/>
          </p:nvSpPr>
          <p:spPr>
            <a:xfrm>
              <a:off x="3857745" y="90352"/>
              <a:ext cx="5293437"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000" dirty="0">
                <a:latin typeface="Arial" panose="020B0604020202020204" pitchFamily="34" charset="0"/>
                <a:cs typeface="Arial" panose="020B0604020202020204" pitchFamily="34" charset="0"/>
              </a:endParaRPr>
            </a:p>
          </p:txBody>
        </p:sp>
        <p:sp>
          <p:nvSpPr>
            <p:cNvPr id="58" name="TextBox 57"/>
            <p:cNvSpPr txBox="1"/>
            <p:nvPr/>
          </p:nvSpPr>
          <p:spPr>
            <a:xfrm>
              <a:off x="6375049" y="125337"/>
              <a:ext cx="2797846" cy="338554"/>
            </a:xfrm>
            <a:prstGeom prst="rect">
              <a:avLst/>
            </a:prstGeom>
            <a:noFill/>
          </p:spPr>
          <p:txBody>
            <a:bodyPr wrap="square" rtlCol="0">
              <a:spAutoFit/>
            </a:bodyPr>
            <a:lstStyle/>
            <a:p>
              <a:r>
                <a:rPr lang="ru-RU" sz="800" b="1" dirty="0" smtClean="0">
                  <a:solidFill>
                    <a:schemeClr val="bg1"/>
                  </a:solidFill>
                  <a:latin typeface="Arial" panose="020B0604020202020204" pitchFamily="34" charset="0"/>
                  <a:cs typeface="Arial" panose="020B0604020202020204" pitchFamily="34" charset="0"/>
                </a:rPr>
                <a:t>ПРОГРАМА ЕКОНОМІЧНОГО </a:t>
              </a:r>
              <a:r>
                <a:rPr lang="ru-RU" sz="800" b="1" dirty="0">
                  <a:solidFill>
                    <a:schemeClr val="bg1"/>
                  </a:solidFill>
                  <a:latin typeface="Arial" panose="020B0604020202020204" pitchFamily="34" charset="0"/>
                  <a:cs typeface="Arial" panose="020B0604020202020204" pitchFamily="34" charset="0"/>
                </a:rPr>
                <a:t>І</a:t>
              </a:r>
              <a:r>
                <a:rPr lang="ru-RU" sz="800" b="1" dirty="0" smtClean="0">
                  <a:solidFill>
                    <a:schemeClr val="bg1"/>
                  </a:solidFill>
                  <a:latin typeface="Arial" panose="020B0604020202020204" pitchFamily="34" charset="0"/>
                  <a:cs typeface="Arial" panose="020B0604020202020204" pitchFamily="34" charset="0"/>
                </a:rPr>
                <a:t> СОЦІАЛЬНОГО РОЗВИТКУ М. МИКОЛАЄВА НА 2022-2024 РОКИ</a:t>
              </a:r>
              <a:endParaRPr lang="ru-RU" sz="800" b="1" dirty="0">
                <a:solidFill>
                  <a:schemeClr val="bg1"/>
                </a:solidFill>
                <a:latin typeface="Arial" panose="020B0604020202020204" pitchFamily="34" charset="0"/>
                <a:cs typeface="Arial" panose="020B0604020202020204" pitchFamily="34" charset="0"/>
              </a:endParaRPr>
            </a:p>
          </p:txBody>
        </p:sp>
        <p:sp>
          <p:nvSpPr>
            <p:cNvPr id="59" name="Прямоугольник 58"/>
            <p:cNvSpPr/>
            <p:nvPr/>
          </p:nvSpPr>
          <p:spPr>
            <a:xfrm>
              <a:off x="6075202" y="615191"/>
              <a:ext cx="3059832" cy="394841"/>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9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6317</TotalTime>
  <Words>1978</Words>
  <Application>Microsoft Office PowerPoint</Application>
  <PresentationFormat>Экран (16:9)</PresentationFormat>
  <Paragraphs>298</Paragraphs>
  <Slides>14</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user552c</dc:creator>
  <cp:lastModifiedBy>user552d</cp:lastModifiedBy>
  <cp:revision>514</cp:revision>
  <cp:lastPrinted>2021-11-11T09:15:32Z</cp:lastPrinted>
  <dcterms:created xsi:type="dcterms:W3CDTF">2016-11-29T12:13:00Z</dcterms:created>
  <dcterms:modified xsi:type="dcterms:W3CDTF">2021-11-15T12:29:40Z</dcterms:modified>
</cp:coreProperties>
</file>