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9" r:id="rId2"/>
    <p:sldId id="261" r:id="rId3"/>
    <p:sldId id="276" r:id="rId4"/>
    <p:sldId id="272" r:id="rId5"/>
    <p:sldId id="273" r:id="rId6"/>
    <p:sldId id="274" r:id="rId7"/>
    <p:sldId id="277" r:id="rId8"/>
    <p:sldId id="271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2832F5-EA01-48E5-B403-87E193F50680}">
          <p14:sldIdLst>
            <p14:sldId id="259"/>
          </p14:sldIdLst>
        </p14:section>
        <p14:section name="Обзор проекта" id="{087866C3-7028-482C-8D34-6BF5363FBD75}">
          <p14:sldIdLst>
            <p14:sldId id="261"/>
          </p14:sldIdLst>
        </p14:section>
        <p14:section name="Обновление состояния" id="{521DEF98-8796-4632-831A-16252E9A6054}">
          <p14:sldIdLst>
            <p14:sldId id="276"/>
          </p14:sldIdLst>
        </p14:section>
        <p14:section name="Временная шкала" id="{CF24EBA6-C924-424D-AC31-A4B9992A87E0}">
          <p14:sldIdLst>
            <p14:sldId id="272"/>
            <p14:sldId id="273"/>
            <p14:sldId id="274"/>
            <p14:sldId id="277"/>
            <p14:sldId id="271"/>
          </p14:sldIdLst>
        </p14:section>
        <p14:section name="Следующие шаги и действия" id="{C24C98EC-938D-4034-8DB8-5E8DBF16E3CB}">
          <p14:sldIdLst/>
        </p14:section>
        <p14:section name="Приложение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52" autoAdjust="0"/>
    <p:restoredTop sz="88790" autoAdjust="0"/>
  </p:normalViewPr>
  <p:slideViewPr>
    <p:cSldViewPr>
      <p:cViewPr>
        <p:scale>
          <a:sx n="90" d="100"/>
          <a:sy n="90" d="100"/>
        </p:scale>
        <p:origin x="-960" y="24"/>
      </p:cViewPr>
      <p:guideLst>
        <p:guide orient="horz" pos="1620"/>
        <p:guide orient="horz" pos="432"/>
        <p:guide pos="2880"/>
        <p:guide pos="288"/>
      </p:guideLst>
    </p:cSldViewPr>
  </p:slideViewPr>
  <p:outlineViewPr>
    <p:cViewPr>
      <p:scale>
        <a:sx n="33" d="100"/>
        <a:sy n="33" d="100"/>
      </p:scale>
      <p:origin x="0" y="26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636269275896267E-3"/>
          <c:y val="0.22187499321205539"/>
          <c:w val="0.55299983595800528"/>
          <c:h val="0.778124999999999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65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Виконання 80550,099 тис.грн.</c:v>
                </c:pt>
                <c:pt idx="1">
                  <c:v>Невиконання 12007,064 тис.грн.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0.87</c:v>
                </c:pt>
                <c:pt idx="1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45572290133626825"/>
          <c:y val="0.39654694542492536"/>
          <c:w val="0.53362341550930203"/>
          <c:h val="0.20690610915014934"/>
        </c:manualLayout>
      </c:layout>
      <c:overlay val="0"/>
      <c:spPr>
        <a:noFill/>
      </c:spPr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724506C0-3FFE-45A5-803D-9F4FC5464A70}" type="datetimeFigureOut">
              <a:t>12/17/2009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F8646707-6BBD-41A9-B4DF-0C76A73A2D2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94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предоставления обновлений</a:t>
            </a:r>
            <a:r>
              <a:rPr lang="ru-RU" baseline="0" dirty="0" smtClean="0"/>
              <a:t> вех проекта.</a:t>
            </a:r>
            <a:endParaRPr lang="ru-RU" dirty="0" smtClean="0"/>
          </a:p>
          <a:p>
            <a:endParaRPr lang="ru-RU" baseline="0" dirty="0" smtClean="0"/>
          </a:p>
          <a:p>
            <a:pPr lvl="0"/>
            <a:r>
              <a:rPr lang="ru-RU" sz="1000" b="1" dirty="0" smtClean="0"/>
              <a:t>Разделы</a:t>
            </a:r>
            <a:endParaRPr lang="ru-RU" sz="1000" b="0" dirty="0" smtClean="0"/>
          </a:p>
          <a:p>
            <a:pPr lvl="0"/>
            <a:r>
              <a:rPr lang="ru-RU" sz="1000" b="0" dirty="0" smtClean="0"/>
              <a:t>Для добавления разделов щелкните слайд правой кнопкой мыши.</a:t>
            </a:r>
            <a:r>
              <a:rPr lang="ru-RU" sz="10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000" b="0" dirty="0" smtClean="0"/>
          </a:p>
          <a:p>
            <a:pPr lvl="0"/>
            <a:endParaRPr lang="ru-RU" sz="1000" b="1" dirty="0" smtClean="0"/>
          </a:p>
          <a:p>
            <a:pPr lvl="0"/>
            <a:r>
              <a:rPr lang="ru-RU" sz="1000" b="1" dirty="0" smtClean="0"/>
              <a:t>Заметки</a:t>
            </a:r>
          </a:p>
          <a:p>
            <a:pPr lvl="0"/>
            <a:r>
              <a:rPr lang="ru-RU" sz="10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0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0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000" dirty="0" smtClean="0"/>
          </a:p>
          <a:p>
            <a:pPr lvl="0">
              <a:buFontTx/>
              <a:buNone/>
            </a:pPr>
            <a:r>
              <a:rPr lang="ru-RU" sz="10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000" dirty="0" smtClean="0"/>
              <a:t>Обратите особое внимание на графики, диаграммы и надписи.</a:t>
            </a:r>
            <a:r>
              <a:rPr lang="ru-RU" sz="1000" baseline="0" dirty="0" smtClean="0"/>
              <a:t> </a:t>
            </a:r>
            <a:endParaRPr lang="ru-RU" sz="1000" dirty="0" smtClean="0"/>
          </a:p>
          <a:p>
            <a:pPr lvl="0"/>
            <a:r>
              <a:rPr lang="ru-RU" sz="1000" dirty="0" smtClean="0"/>
              <a:t>Учтите, что печать будет выполняться в черно-белом режиме или в оттенках серого. Выполните пробную печать, чтобы убедиться в сохранении разницы между цветами при печати в черно-белом режиме или в оттенках серого.</a:t>
            </a:r>
          </a:p>
          <a:p>
            <a:pPr lvl="0">
              <a:buFontTx/>
              <a:buNone/>
            </a:pPr>
            <a:endParaRPr lang="ru-RU" sz="1000" dirty="0" smtClean="0"/>
          </a:p>
          <a:p>
            <a:pPr lvl="0">
              <a:buFontTx/>
              <a:buNone/>
            </a:pPr>
            <a:r>
              <a:rPr lang="ru-RU" sz="1000" b="1" dirty="0" smtClean="0"/>
              <a:t>Диаграммы, таблицы и графики</a:t>
            </a:r>
          </a:p>
          <a:p>
            <a:pPr lvl="0"/>
            <a:r>
              <a:rPr lang="ru-RU" sz="10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0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Чему посвящен этот</a:t>
            </a:r>
            <a:r>
              <a:rPr lang="ru-RU" baseline="0" dirty="0" smtClean="0"/>
              <a:t> проект?</a:t>
            </a:r>
          </a:p>
          <a:p>
            <a:r>
              <a:rPr lang="ru-RU" dirty="0" smtClean="0"/>
              <a:t>Определите</a:t>
            </a:r>
            <a:r>
              <a:rPr lang="ru-RU" baseline="0" dirty="0" smtClean="0"/>
              <a:t> цель проекта</a:t>
            </a:r>
          </a:p>
          <a:p>
            <a:pPr lvl="1"/>
            <a:r>
              <a:rPr lang="ru-RU" dirty="0" smtClean="0"/>
              <a:t>Похож ли он на прошлые проекты или ставит новые задачи?</a:t>
            </a:r>
          </a:p>
          <a:p>
            <a:r>
              <a:rPr lang="ru-RU" baseline="0" dirty="0" smtClean="0"/>
              <a:t>Определите область проекта</a:t>
            </a:r>
          </a:p>
          <a:p>
            <a:pPr lvl="1"/>
            <a:r>
              <a:rPr lang="ru-RU" baseline="0" dirty="0" smtClean="0"/>
              <a:t>Является ли проект независимым или имеет связь с другими проектами?</a:t>
            </a:r>
          </a:p>
          <a:p>
            <a:pPr lvl="0"/>
            <a:endParaRPr lang="ru-RU" baseline="0" dirty="0" smtClean="0"/>
          </a:p>
          <a:p>
            <a:pPr lvl="0"/>
            <a:r>
              <a:rPr lang="ru-RU" baseline="0" dirty="0" smtClean="0"/>
              <a:t>* Обратите внимание: этот слайд не является необходимым для еженедельных собраний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u-RU" dirty="0" smtClean="0"/>
              <a:t>* Если какая-либо из</a:t>
            </a:r>
            <a:r>
              <a:rPr lang="ru-RU" baseline="0" dirty="0" smtClean="0"/>
              <a:t> этих проблем вызывает отставание от расписания или требует дальнейшего обсуждения, включите подробности в следующий слайд.</a:t>
            </a:r>
          </a:p>
          <a:p>
            <a:pPr>
              <a:buFont typeface="Arial" charset="0"/>
              <a:buNone/>
            </a:pPr>
            <a:endParaRPr lang="ru-R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8" y="503238"/>
            <a:ext cx="4184650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9902"/>
            <a:ext cx="9144000" cy="45935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1" y="971550"/>
            <a:ext cx="901373" cy="67603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1" y="1428750"/>
            <a:ext cx="1240461" cy="930346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1657350"/>
            <a:ext cx="1828800" cy="13716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5751"/>
            <a:ext cx="7772400" cy="571499"/>
          </a:xfrm>
        </p:spPr>
        <p:txBody>
          <a:bodyPr anchor="t"/>
          <a:lstStyle>
            <a:lvl1pPr algn="l" eaLnBrk="1" latinLnBrk="0" hangingPunct="1">
              <a:defRPr kumimoji="0" lang="ru-RU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914400"/>
            <a:ext cx="5275052" cy="97155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ru-RU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/>
              <a:t>Щелкните для изменения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7" y="0"/>
            <a:ext cx="9157648" cy="41867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800100"/>
            <a:ext cx="1979920" cy="1510355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428750"/>
            <a:ext cx="5105400" cy="85725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ru-RU" sz="3600" b="0" cap="none">
                <a:latin typeface="Georgia" pitchFamily="18" charset="0"/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2286001"/>
            <a:ext cx="5105400" cy="1125140"/>
          </a:xfrm>
        </p:spPr>
        <p:txBody>
          <a:bodyPr anchor="t"/>
          <a:lstStyle>
            <a:lvl1pPr marL="0" indent="0" eaLnBrk="1" latinLnBrk="0" hangingPunct="1">
              <a:buNone/>
              <a:defRPr kumimoji="0" lang="ru-RU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ru-RU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ru-RU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ru-RU" sz="1800">
                <a:latin typeface="Georgia" pitchFamily="18" charset="0"/>
              </a:defRPr>
            </a:lvl2pPr>
            <a:lvl3pPr eaLnBrk="1" latinLnBrk="0" hangingPunct="1">
              <a:defRPr kumimoji="0" lang="ru-RU" sz="2000">
                <a:latin typeface="Georgia" pitchFamily="18" charset="0"/>
              </a:defRPr>
            </a:lvl3pPr>
            <a:lvl4pPr eaLnBrk="1" latinLnBrk="0" hangingPunct="1">
              <a:defRPr kumimoji="0" lang="ru-RU" sz="2000">
                <a:latin typeface="Georgia" pitchFamily="18" charset="0"/>
              </a:defRPr>
            </a:lvl4pPr>
            <a:lvl5pPr eaLnBrk="1" latinLnBrk="0" hangingPunct="1">
              <a:defRPr kumimoji="0" lang="ru-RU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1"/>
            <a:ext cx="4038600" cy="3223022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3223022"/>
          </a:xfrm>
        </p:spPr>
        <p:txBody>
          <a:bodyPr>
            <a:normAutofit/>
          </a:bodyPr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"/>
          </a:xfrm>
        </p:spPr>
        <p:txBody>
          <a:bodyPr/>
          <a:lstStyle>
            <a:lvl1pPr eaLnBrk="1" latinLnBrk="0" hangingPunct="1">
              <a:defRPr kumimoji="0" lang="ru-RU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ru-RU" sz="20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 eaLnBrk="1" latinLnBrk="0" hangingPunct="1">
              <a:defRPr kumimoji="0" lang="ru-RU" sz="2000"/>
            </a:lvl1pPr>
            <a:lvl2pPr eaLnBrk="1" latinLnBrk="0" hangingPunct="1">
              <a:defRPr kumimoji="0" lang="ru-RU" sz="1800"/>
            </a:lvl2pPr>
            <a:lvl3pPr eaLnBrk="1" latinLnBrk="0" hangingPunct="1">
              <a:defRPr kumimoji="0" lang="ru-RU" sz="1600"/>
            </a:lvl3pPr>
            <a:lvl4pPr eaLnBrk="1" latinLnBrk="0" hangingPunct="1">
              <a:defRPr kumimoji="0" lang="ru-RU" sz="1400"/>
            </a:lvl4pPr>
            <a:lvl5pPr eaLnBrk="1" latinLnBrk="0" hangingPunct="1">
              <a:defRPr kumimoji="0" lang="ru-RU" sz="14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ru-RU" sz="2800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0"/>
            <a:ext cx="3008313" cy="57150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1"/>
            <a:ext cx="5111750" cy="3908822"/>
          </a:xfrm>
        </p:spPr>
        <p:txBody>
          <a:bodyPr>
            <a:normAutofit/>
          </a:bodyPr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314451"/>
            <a:ext cx="3008313" cy="3280172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1"/>
            <a:ext cx="8229600" cy="3223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t>12/17/2009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t>‹#›</a:t>
            </a:fld>
            <a:endParaRPr kumimoji="0" lang="ru-RU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4953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ru-RU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267744" y="627534"/>
            <a:ext cx="3960440" cy="3096344"/>
          </a:xfrm>
        </p:spPr>
        <p:txBody>
          <a:bodyPr>
            <a:noAutofit/>
          </a:bodyPr>
          <a:lstStyle/>
          <a:p>
            <a:pPr algn="ctr"/>
            <a:r>
              <a:rPr lang="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ЗВІТ </a:t>
            </a:r>
            <a:r>
              <a:rPr lang="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ПРО ВИКОНАННЯ БЮДЖЕТУ ЗА 2018 РІК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ДЕПАРТАМЕНТОМ ЕНЕРГЕТИКИ, ЕНЕРГОЗБЕРЕЖЕННЯ ТА ЗАПРОВАДЖЕННЯ ІННОВАЦІЙНИХ ТЕХНОЛОГІЙ МИКОЛАЇВСЬКОЇ МІСЬКОЇ РАДИ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3813889"/>
            <a:ext cx="1427163" cy="107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user303\Desktop\логотип департамент\logos\logo_uk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1898964" cy="133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55013"/>
            <a:ext cx="1584176" cy="110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421" y="3921900"/>
            <a:ext cx="1427163" cy="1073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75606"/>
            <a:ext cx="8229600" cy="3528392"/>
          </a:xfrm>
        </p:spPr>
        <p:txBody>
          <a:bodyPr>
            <a:noAutofit/>
          </a:bodyPr>
          <a:lstStyle/>
          <a:p>
            <a:pPr algn="ctr"/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Розпорядженням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міського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52р 03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березня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року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затверджено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структуру Департаменту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енергетики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енергозбереження та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запровадження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інноваційних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ММР та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Положень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структурні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підрозділи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березня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2017 року в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Єдиному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державному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реєстрі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юридичних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осіб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зареєстровано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ДЕПАРТАМЕНТ ЕНЕРГЕТИКИ, ЕНЕРГОЗБЕРЕЖЕННЯ ТА ЗАПРОВАДЖЕННЯ ІННОВАЦІЙНИХ ТЕХНОЛОГІЙ МИКОЛАЇВСЬКОЇ МІСЬКОЇ РАДИ.</a:t>
            </a:r>
          </a:p>
          <a:p>
            <a:pPr algn="ctr"/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завданнями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покладеними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Департамент є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реалізація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повноважень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виконавчих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органів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Миколаївської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міської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в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сфері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енергозбереження та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енергоефективності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шляхом впровадження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новітніх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передових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цій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галузі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Фінансування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Департаменту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заплановано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рамках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реалізації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міської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енергозбереження «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Теплий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Миколаїв</a:t>
            </a:r>
            <a:r>
              <a:rPr lang="ru-RU" sz="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на 2017 – 2019 </a:t>
            </a: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роки.</a:t>
            </a:r>
          </a:p>
          <a:p>
            <a:pPr marL="0" indent="0" algn="ctr">
              <a:buNone/>
            </a:pPr>
            <a:endParaRPr lang="ru-RU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9"/>
            <a:ext cx="123457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7" y="3921901"/>
            <a:ext cx="1427163" cy="107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17585" y="685526"/>
            <a:ext cx="8229600" cy="4239352"/>
          </a:xfrm>
        </p:spPr>
        <p:txBody>
          <a:bodyPr>
            <a:normAutofit/>
          </a:bodyPr>
          <a:lstStyle/>
          <a:p>
            <a:pPr algn="ctr"/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Згідно міської Програми енергозбереження «Теплий Миколаїв» у 2018 році  з міського бюджету  було виділено 92557,163  тис. грн.</a:t>
            </a:r>
          </a:p>
          <a:p>
            <a:pPr marL="0" indent="0" algn="just">
              <a:buNone/>
            </a:pPr>
            <a:endParaRPr lang="uk-UA" sz="1200" dirty="0" smtClean="0"/>
          </a:p>
          <a:p>
            <a:pPr marL="0" indent="0" algn="ctr">
              <a:buNone/>
            </a:pPr>
            <a:r>
              <a:rPr lang="uk-UA" sz="1400" b="1" i="1" dirty="0" smtClean="0"/>
              <a:t>Спеціальний фонд </a:t>
            </a:r>
            <a:r>
              <a:rPr lang="uk-UA" sz="1400" dirty="0" smtClean="0"/>
              <a:t>– </a:t>
            </a:r>
            <a:r>
              <a:rPr lang="uk-UA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73911,367 тис. грн. </a:t>
            </a:r>
            <a:r>
              <a:rPr lang="uk-UA" sz="1400" dirty="0" smtClean="0"/>
              <a:t>          </a:t>
            </a:r>
            <a:r>
              <a:rPr lang="ru-RU" sz="1400" b="1" i="1" dirty="0" smtClean="0"/>
              <a:t>Загальний </a:t>
            </a:r>
            <a:r>
              <a:rPr lang="ru-RU" sz="1400" b="1" i="1" dirty="0"/>
              <a:t>фонд </a:t>
            </a:r>
            <a:r>
              <a:rPr lang="ru-RU" sz="1400" dirty="0"/>
              <a:t>– </a:t>
            </a:r>
            <a:r>
              <a:rPr lang="ru-RU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18645,796  </a:t>
            </a:r>
            <a:r>
              <a:rPr lang="ru-RU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тис. грн.</a:t>
            </a:r>
          </a:p>
          <a:p>
            <a:pPr algn="ctr"/>
            <a:endParaRPr lang="uk-UA" sz="1400" dirty="0" smtClean="0"/>
          </a:p>
          <a:p>
            <a:pPr marL="0" indent="0" algn="ctr">
              <a:buNone/>
            </a:pPr>
            <a:r>
              <a:rPr lang="uk-UA" sz="1400" b="1" u="sng" dirty="0" smtClean="0"/>
              <a:t>Виконання бюджету  складае:</a:t>
            </a:r>
          </a:p>
          <a:p>
            <a:pPr marL="0" indent="0" algn="ctr">
              <a:buNone/>
            </a:pPr>
            <a:endParaRPr lang="uk-UA" sz="1400" b="1" u="sng" dirty="0" smtClean="0"/>
          </a:p>
          <a:p>
            <a:pPr marL="0" indent="0" algn="ctr">
              <a:buNone/>
            </a:pPr>
            <a:r>
              <a:rPr lang="uk-UA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Спеціальний фонд  </a:t>
            </a:r>
            <a:r>
              <a:rPr lang="uk-UA" sz="1400" dirty="0" smtClean="0"/>
              <a:t>- </a:t>
            </a:r>
            <a:r>
              <a:rPr lang="uk-UA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88 %</a:t>
            </a:r>
            <a:r>
              <a:rPr lang="ru-RU" sz="1400" dirty="0"/>
              <a:t>	 </a:t>
            </a:r>
            <a:r>
              <a:rPr lang="ru-RU" sz="1400" dirty="0" smtClean="0"/>
              <a:t>                                          </a:t>
            </a:r>
            <a:r>
              <a:rPr lang="ru-RU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Загальний фонд </a:t>
            </a:r>
            <a:r>
              <a:rPr lang="ru-RU" sz="1400" dirty="0" smtClean="0"/>
              <a:t>– </a:t>
            </a:r>
            <a:r>
              <a:rPr lang="ru-RU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99 %</a:t>
            </a:r>
          </a:p>
          <a:p>
            <a:pPr marL="0" indent="0" algn="ctr">
              <a:buNone/>
            </a:pPr>
            <a:endParaRPr lang="uk-UA" sz="1400" dirty="0"/>
          </a:p>
          <a:p>
            <a:pPr marL="0" indent="0" algn="ctr">
              <a:buNone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Всього виконання бюджету Департаментом ЕЕЗІТ складає  87%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49414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723"/>
            <a:ext cx="12017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7" y="4026011"/>
            <a:ext cx="142716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19" y="385083"/>
            <a:ext cx="5665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виконання бюджету Департаментом ЕЕЗІТ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663842"/>
              </p:ext>
            </p:extLst>
          </p:nvPr>
        </p:nvGraphicFramePr>
        <p:xfrm>
          <a:off x="251520" y="1359011"/>
          <a:ext cx="865257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  <a:gridCol w="3174160"/>
                <a:gridCol w="1442096"/>
                <a:gridCol w="1442096"/>
                <a:gridCol w="1442096"/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КЕКВ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Найменування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План,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Факт,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Виконання,%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1317321   Будівництво освітніх</a:t>
                      </a:r>
                      <a:r>
                        <a:rPr lang="uk-UA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установ та закладів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СФ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3142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Реконструкція, реставрація інших об</a:t>
                      </a:r>
                      <a:r>
                        <a:rPr lang="en-US" sz="1400" dirty="0" smtClean="0"/>
                        <a:t>’</a:t>
                      </a:r>
                      <a:r>
                        <a:rPr lang="uk-UA" sz="1400" dirty="0" err="1" smtClean="0"/>
                        <a:t>єктів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35352,132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33028,378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93,4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1317640   Заходи з енергозбереження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СФ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3131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Капітальний ремонт житлового</a:t>
                      </a:r>
                      <a:r>
                        <a:rPr lang="uk-UA" sz="1400" baseline="0" dirty="0" smtClean="0"/>
                        <a:t> фонду (приміщень)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30315,638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22543,816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74,4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СФ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3132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Капітальний ремонт інших об</a:t>
                      </a:r>
                      <a:r>
                        <a:rPr lang="en-US" sz="1400" dirty="0" smtClean="0"/>
                        <a:t>’</a:t>
                      </a:r>
                      <a:r>
                        <a:rPr lang="uk-UA" sz="1400" dirty="0" err="1" smtClean="0"/>
                        <a:t>єктів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7953,597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6070,415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76,3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5007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470"/>
            <a:ext cx="12017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7" y="4052353"/>
            <a:ext cx="1427163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51719" y="385083"/>
            <a:ext cx="5665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виконання бюджету Департаментом ЕЕЗІТ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57525"/>
              </p:ext>
            </p:extLst>
          </p:nvPr>
        </p:nvGraphicFramePr>
        <p:xfrm>
          <a:off x="251520" y="1359011"/>
          <a:ext cx="865257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720080"/>
                <a:gridCol w="3030144"/>
                <a:gridCol w="1442096"/>
                <a:gridCol w="1442096"/>
                <a:gridCol w="1442096"/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КЕКВ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Найменування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План,</a:t>
                      </a:r>
                      <a:r>
                        <a:rPr lang="uk-UA" sz="140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Факт,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Виконання,%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1317640    Заходи з енергозбереження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2240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Енергоаудити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1175,130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1174,26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99,9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2610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Компенсація відсотків по кредитам, юр.</a:t>
                      </a:r>
                      <a:r>
                        <a:rPr lang="uk-UA" sz="1400" baseline="0" dirty="0" smtClean="0"/>
                        <a:t> особи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6997,539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6972,267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99,6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2730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Компенсація відсотків по кредитам, </a:t>
                      </a:r>
                      <a:r>
                        <a:rPr lang="ru-RU" sz="1400" dirty="0" err="1" smtClean="0"/>
                        <a:t>фіз</a:t>
                      </a:r>
                      <a:r>
                        <a:rPr lang="ru-RU" sz="1400" dirty="0" smtClean="0"/>
                        <a:t>. особи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1284,331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1284,33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99,9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2240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Схема теплопостачання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1223,000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1223,000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100,0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3882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421"/>
            <a:ext cx="12017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513" y="4052888"/>
            <a:ext cx="1427163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51719" y="385083"/>
            <a:ext cx="5665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виконання бюджету Департаментом ЕЕЗІТ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73817"/>
              </p:ext>
            </p:extLst>
          </p:nvPr>
        </p:nvGraphicFramePr>
        <p:xfrm>
          <a:off x="251520" y="1359011"/>
          <a:ext cx="8652576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720080"/>
                <a:gridCol w="3030144"/>
                <a:gridCol w="1442096"/>
                <a:gridCol w="1442096"/>
                <a:gridCol w="1442096"/>
              </a:tblGrid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КЕКВ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Найменування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План,</a:t>
                      </a:r>
                      <a:r>
                        <a:rPr lang="uk-UA" sz="140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Факт, тис.грн.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Виконання,%</a:t>
                      </a:r>
                      <a:endParaRPr lang="ru-RU" sz="14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1317693   КУ</a:t>
                      </a:r>
                      <a:r>
                        <a:rPr lang="uk-UA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«Центр енергоефективності»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2610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Заходи пов</a:t>
                      </a:r>
                      <a:r>
                        <a:rPr lang="en-US" sz="1400" dirty="0" smtClean="0"/>
                        <a:t>’</a:t>
                      </a:r>
                      <a:r>
                        <a:rPr lang="uk-UA" sz="1400" dirty="0" smtClean="0"/>
                        <a:t>язані з економічною діяльністю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1500,000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1499,717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99,9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СФ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3210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Інші</a:t>
                      </a:r>
                      <a:r>
                        <a:rPr lang="uk-UA" sz="1400" baseline="0" dirty="0" smtClean="0"/>
                        <a:t> заходи, пов</a:t>
                      </a:r>
                      <a:r>
                        <a:rPr lang="en-US" sz="1400" baseline="0" dirty="0" smtClean="0"/>
                        <a:t>’</a:t>
                      </a:r>
                      <a:r>
                        <a:rPr lang="uk-UA" sz="1400" baseline="0" dirty="0" smtClean="0"/>
                        <a:t>язані з економічною діяльністю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200,000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199,94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99,9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1319770    Інші</a:t>
                      </a:r>
                      <a:r>
                        <a:rPr lang="uk-UA" sz="1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субвенції з місцевого бюджету</a:t>
                      </a:r>
                      <a:endParaRPr lang="ru-RU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2200,000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2200,000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100,0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85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73" y="159898"/>
            <a:ext cx="12017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043" y="4052888"/>
            <a:ext cx="1427163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699542"/>
            <a:ext cx="6120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Департамент енергетики, енергозбереження та запровадження інноваційних технологій Миколаївської міської ради</a:t>
            </a:r>
            <a:endParaRPr lang="ru-RU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3768" y="1635646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 бюджету 2018 року</a:t>
            </a:r>
            <a:endParaRPr lang="ru-RU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83811515"/>
              </p:ext>
            </p:extLst>
          </p:nvPr>
        </p:nvGraphicFramePr>
        <p:xfrm>
          <a:off x="210773" y="539750"/>
          <a:ext cx="8465683" cy="460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29966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211710"/>
            <a:ext cx="6667127" cy="113583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ДЯКУЮ ЗА УВАГУ !</a:t>
            </a:r>
            <a:br>
              <a:rPr lang="uk-UA" sz="3600" b="1" dirty="0" smtClean="0"/>
            </a:br>
            <a:r>
              <a:rPr lang="uk-UA" sz="3600" b="1" dirty="0" smtClean="0"/>
              <a:t>РОБОТА ТРИВАЄ!</a:t>
            </a:r>
            <a:br>
              <a:rPr lang="uk-UA" sz="3600" b="1" dirty="0" smtClean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1800" b="1" dirty="0" smtClean="0"/>
              <a:t>м. Миколаїв 2019</a:t>
            </a:r>
            <a:endParaRPr lang="ru-RU" sz="1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9502"/>
            <a:ext cx="1901825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11910"/>
            <a:ext cx="142716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heme/theme1.xml><?xml version="1.0" encoding="utf-8"?>
<a:theme xmlns:a="http://schemas.openxmlformats.org/drawingml/2006/main" name="Отчет о состоянии проект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565</Words>
  <Application>Microsoft Office PowerPoint</Application>
  <PresentationFormat>Экран (16:9)</PresentationFormat>
  <Paragraphs>124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Отчет о состоянии проекта</vt:lpstr>
      <vt:lpstr>  ЗВІТ    ПРО ВИКОНАННЯ БЮДЖЕТУ ЗА 2018 РІК ДЕПАРТАМЕНТОМ ЕНЕРГЕТИКИ, ЕНЕРГОЗБЕРЕЖЕННЯ ТА ЗАПРОВАДЖЕННЯ ІННОВАЦІЙНИХ ТЕХНОЛОГІЙ МИКОЛАЇВСЬКОЇ МІСЬКОЇ РАДИ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 ! РОБОТА ТРИВАЄ!   м. Миколаїв 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2017-10-25T09:59:51Z</dcterms:created>
  <dcterms:modified xsi:type="dcterms:W3CDTF">2019-03-06T10:55:37Z</dcterms:modified>
</cp:coreProperties>
</file>